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73" r:id="rId3"/>
    <p:sldId id="256" r:id="rId4"/>
    <p:sldId id="257" r:id="rId5"/>
    <p:sldId id="259" r:id="rId6"/>
    <p:sldId id="275" r:id="rId7"/>
    <p:sldId id="277" r:id="rId8"/>
    <p:sldId id="276" r:id="rId9"/>
    <p:sldId id="279" r:id="rId10"/>
    <p:sldId id="267" r:id="rId11"/>
    <p:sldId id="278" r:id="rId12"/>
    <p:sldId id="261" r:id="rId13"/>
    <p:sldId id="260" r:id="rId14"/>
    <p:sldId id="268" r:id="rId15"/>
    <p:sldId id="269" r:id="rId16"/>
    <p:sldId id="270" r:id="rId17"/>
    <p:sldId id="272" r:id="rId18"/>
    <p:sldId id="271" r:id="rId19"/>
    <p:sldId id="266" r:id="rId20"/>
    <p:sldId id="274" r:id="rId21"/>
    <p:sldId id="258" r:id="rId22"/>
    <p:sldId id="265"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70" d="100"/>
          <a:sy n="70" d="100"/>
        </p:scale>
        <p:origin x="-882"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B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BE"/>
          </a:p>
        </p:txBody>
      </p:sp>
      <p:sp>
        <p:nvSpPr>
          <p:cNvPr id="4" name="Date Placeholder 3"/>
          <p:cNvSpPr>
            <a:spLocks noGrp="1"/>
          </p:cNvSpPr>
          <p:nvPr>
            <p:ph type="dt" sz="half" idx="10"/>
          </p:nvPr>
        </p:nvSpPr>
        <p:spPr/>
        <p:txBody>
          <a:bodyPr/>
          <a:lstStyle/>
          <a:p>
            <a:fld id="{3751F5DA-1AA0-460B-8BB3-BD417BC4643B}" type="datetimeFigureOut">
              <a:rPr lang="fr-BE" smtClean="0"/>
              <a:t>28/02/2016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61AE52D8-CD86-449D-8852-0243253E0213}" type="slidenum">
              <a:rPr lang="fr-BE" smtClean="0"/>
              <a:t>‹#›</a:t>
            </a:fld>
            <a:endParaRPr lang="fr-BE"/>
          </a:p>
        </p:txBody>
      </p:sp>
    </p:spTree>
    <p:extLst>
      <p:ext uri="{BB962C8B-B14F-4D97-AF65-F5344CB8AC3E}">
        <p14:creationId xmlns:p14="http://schemas.microsoft.com/office/powerpoint/2010/main" val="761368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3751F5DA-1AA0-460B-8BB3-BD417BC4643B}" type="datetimeFigureOut">
              <a:rPr lang="fr-BE" smtClean="0"/>
              <a:t>28/02/2016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61AE52D8-CD86-449D-8852-0243253E0213}" type="slidenum">
              <a:rPr lang="fr-BE" smtClean="0"/>
              <a:t>‹#›</a:t>
            </a:fld>
            <a:endParaRPr lang="fr-BE"/>
          </a:p>
        </p:txBody>
      </p:sp>
    </p:spTree>
    <p:extLst>
      <p:ext uri="{BB962C8B-B14F-4D97-AF65-F5344CB8AC3E}">
        <p14:creationId xmlns:p14="http://schemas.microsoft.com/office/powerpoint/2010/main" val="1118110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B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3751F5DA-1AA0-460B-8BB3-BD417BC4643B}" type="datetimeFigureOut">
              <a:rPr lang="fr-BE" smtClean="0"/>
              <a:t>28/02/2016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61AE52D8-CD86-449D-8852-0243253E0213}" type="slidenum">
              <a:rPr lang="fr-BE" smtClean="0"/>
              <a:t>‹#›</a:t>
            </a:fld>
            <a:endParaRPr lang="fr-BE"/>
          </a:p>
        </p:txBody>
      </p:sp>
    </p:spTree>
    <p:extLst>
      <p:ext uri="{BB962C8B-B14F-4D97-AF65-F5344CB8AC3E}">
        <p14:creationId xmlns:p14="http://schemas.microsoft.com/office/powerpoint/2010/main" val="1460220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3751F5DA-1AA0-460B-8BB3-BD417BC4643B}" type="datetimeFigureOut">
              <a:rPr lang="fr-BE" smtClean="0"/>
              <a:t>28/02/2016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61AE52D8-CD86-449D-8852-0243253E0213}" type="slidenum">
              <a:rPr lang="fr-BE" smtClean="0"/>
              <a:t>‹#›</a:t>
            </a:fld>
            <a:endParaRPr lang="fr-BE"/>
          </a:p>
        </p:txBody>
      </p:sp>
    </p:spTree>
    <p:extLst>
      <p:ext uri="{BB962C8B-B14F-4D97-AF65-F5344CB8AC3E}">
        <p14:creationId xmlns:p14="http://schemas.microsoft.com/office/powerpoint/2010/main" val="3839661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51F5DA-1AA0-460B-8BB3-BD417BC4643B}" type="datetimeFigureOut">
              <a:rPr lang="fr-BE" smtClean="0"/>
              <a:t>28/02/2016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61AE52D8-CD86-449D-8852-0243253E0213}" type="slidenum">
              <a:rPr lang="fr-BE" smtClean="0"/>
              <a:t>‹#›</a:t>
            </a:fld>
            <a:endParaRPr lang="fr-BE"/>
          </a:p>
        </p:txBody>
      </p:sp>
    </p:spTree>
    <p:extLst>
      <p:ext uri="{BB962C8B-B14F-4D97-AF65-F5344CB8AC3E}">
        <p14:creationId xmlns:p14="http://schemas.microsoft.com/office/powerpoint/2010/main" val="951301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Date Placeholder 4"/>
          <p:cNvSpPr>
            <a:spLocks noGrp="1"/>
          </p:cNvSpPr>
          <p:nvPr>
            <p:ph type="dt" sz="half" idx="10"/>
          </p:nvPr>
        </p:nvSpPr>
        <p:spPr/>
        <p:txBody>
          <a:bodyPr/>
          <a:lstStyle/>
          <a:p>
            <a:fld id="{3751F5DA-1AA0-460B-8BB3-BD417BC4643B}" type="datetimeFigureOut">
              <a:rPr lang="fr-BE" smtClean="0"/>
              <a:t>28/02/2016</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61AE52D8-CD86-449D-8852-0243253E0213}" type="slidenum">
              <a:rPr lang="fr-BE" smtClean="0"/>
              <a:t>‹#›</a:t>
            </a:fld>
            <a:endParaRPr lang="fr-BE"/>
          </a:p>
        </p:txBody>
      </p:sp>
    </p:spTree>
    <p:extLst>
      <p:ext uri="{BB962C8B-B14F-4D97-AF65-F5344CB8AC3E}">
        <p14:creationId xmlns:p14="http://schemas.microsoft.com/office/powerpoint/2010/main" val="2853632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7" name="Date Placeholder 6"/>
          <p:cNvSpPr>
            <a:spLocks noGrp="1"/>
          </p:cNvSpPr>
          <p:nvPr>
            <p:ph type="dt" sz="half" idx="10"/>
          </p:nvPr>
        </p:nvSpPr>
        <p:spPr/>
        <p:txBody>
          <a:bodyPr/>
          <a:lstStyle/>
          <a:p>
            <a:fld id="{3751F5DA-1AA0-460B-8BB3-BD417BC4643B}" type="datetimeFigureOut">
              <a:rPr lang="fr-BE" smtClean="0"/>
              <a:t>28/02/2016</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61AE52D8-CD86-449D-8852-0243253E0213}" type="slidenum">
              <a:rPr lang="fr-BE" smtClean="0"/>
              <a:t>‹#›</a:t>
            </a:fld>
            <a:endParaRPr lang="fr-BE"/>
          </a:p>
        </p:txBody>
      </p:sp>
    </p:spTree>
    <p:extLst>
      <p:ext uri="{BB962C8B-B14F-4D97-AF65-F5344CB8AC3E}">
        <p14:creationId xmlns:p14="http://schemas.microsoft.com/office/powerpoint/2010/main" val="2089382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Date Placeholder 2"/>
          <p:cNvSpPr>
            <a:spLocks noGrp="1"/>
          </p:cNvSpPr>
          <p:nvPr>
            <p:ph type="dt" sz="half" idx="10"/>
          </p:nvPr>
        </p:nvSpPr>
        <p:spPr/>
        <p:txBody>
          <a:bodyPr/>
          <a:lstStyle/>
          <a:p>
            <a:fld id="{3751F5DA-1AA0-460B-8BB3-BD417BC4643B}" type="datetimeFigureOut">
              <a:rPr lang="fr-BE" smtClean="0"/>
              <a:t>28/02/2016</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61AE52D8-CD86-449D-8852-0243253E0213}" type="slidenum">
              <a:rPr lang="fr-BE" smtClean="0"/>
              <a:t>‹#›</a:t>
            </a:fld>
            <a:endParaRPr lang="fr-BE"/>
          </a:p>
        </p:txBody>
      </p:sp>
    </p:spTree>
    <p:extLst>
      <p:ext uri="{BB962C8B-B14F-4D97-AF65-F5344CB8AC3E}">
        <p14:creationId xmlns:p14="http://schemas.microsoft.com/office/powerpoint/2010/main" val="2023965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51F5DA-1AA0-460B-8BB3-BD417BC4643B}" type="datetimeFigureOut">
              <a:rPr lang="fr-BE" smtClean="0"/>
              <a:t>28/02/2016</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61AE52D8-CD86-449D-8852-0243253E0213}" type="slidenum">
              <a:rPr lang="fr-BE" smtClean="0"/>
              <a:t>‹#›</a:t>
            </a:fld>
            <a:endParaRPr lang="fr-BE"/>
          </a:p>
        </p:txBody>
      </p:sp>
    </p:spTree>
    <p:extLst>
      <p:ext uri="{BB962C8B-B14F-4D97-AF65-F5344CB8AC3E}">
        <p14:creationId xmlns:p14="http://schemas.microsoft.com/office/powerpoint/2010/main" val="1383468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B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51F5DA-1AA0-460B-8BB3-BD417BC4643B}" type="datetimeFigureOut">
              <a:rPr lang="fr-BE" smtClean="0"/>
              <a:t>28/02/2016</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61AE52D8-CD86-449D-8852-0243253E0213}" type="slidenum">
              <a:rPr lang="fr-BE" smtClean="0"/>
              <a:t>‹#›</a:t>
            </a:fld>
            <a:endParaRPr lang="fr-BE"/>
          </a:p>
        </p:txBody>
      </p:sp>
    </p:spTree>
    <p:extLst>
      <p:ext uri="{BB962C8B-B14F-4D97-AF65-F5344CB8AC3E}">
        <p14:creationId xmlns:p14="http://schemas.microsoft.com/office/powerpoint/2010/main" val="3220300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B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51F5DA-1AA0-460B-8BB3-BD417BC4643B}" type="datetimeFigureOut">
              <a:rPr lang="fr-BE" smtClean="0"/>
              <a:t>28/02/2016</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61AE52D8-CD86-449D-8852-0243253E0213}" type="slidenum">
              <a:rPr lang="fr-BE" smtClean="0"/>
              <a:t>‹#›</a:t>
            </a:fld>
            <a:endParaRPr lang="fr-BE"/>
          </a:p>
        </p:txBody>
      </p:sp>
    </p:spTree>
    <p:extLst>
      <p:ext uri="{BB962C8B-B14F-4D97-AF65-F5344CB8AC3E}">
        <p14:creationId xmlns:p14="http://schemas.microsoft.com/office/powerpoint/2010/main" val="2974693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51F5DA-1AA0-460B-8BB3-BD417BC4643B}" type="datetimeFigureOut">
              <a:rPr lang="fr-BE" smtClean="0"/>
              <a:t>28/02/2016</a:t>
            </a:fld>
            <a:endParaRPr lang="fr-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AE52D8-CD86-449D-8852-0243253E0213}" type="slidenum">
              <a:rPr lang="fr-BE" smtClean="0"/>
              <a:t>‹#›</a:t>
            </a:fld>
            <a:endParaRPr lang="fr-BE"/>
          </a:p>
        </p:txBody>
      </p:sp>
    </p:spTree>
    <p:extLst>
      <p:ext uri="{BB962C8B-B14F-4D97-AF65-F5344CB8AC3E}">
        <p14:creationId xmlns:p14="http://schemas.microsoft.com/office/powerpoint/2010/main" val="3435267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Why_I_Write" TargetMode="External"/><Relationship Id="rId2" Type="http://schemas.openxmlformats.org/officeDocument/2006/relationships/hyperlink" Target="https://en.wikipedia.org/wiki/George_Orwell" TargetMode="External"/><Relationship Id="rId1" Type="http://schemas.openxmlformats.org/officeDocument/2006/relationships/slideLayout" Target="../slideLayouts/slideLayout2.xml"/><Relationship Id="rId5" Type="http://schemas.openxmlformats.org/officeDocument/2006/relationships/hyperlink" Target="https://en.wikipedia.org/wiki/Socialism" TargetMode="External"/><Relationship Id="rId4" Type="http://schemas.openxmlformats.org/officeDocument/2006/relationships/hyperlink" Target="https://en.wikipedia.org/wiki/Capitalis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zchtjTwx9ok"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urbandictionary.com/define.php?term=fascism&amp;defid=783777"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merriam-webster.com/dictionary/dictatorial" TargetMode="External"/><Relationship Id="rId2" Type="http://schemas.openxmlformats.org/officeDocument/2006/relationships/hyperlink" Target="http://www.merriam-webster.com/dictionary/autocrati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thirdworldtraveler.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BE" dirty="0" smtClean="0"/>
              <a:t>“(Extreme-)right”-fascism</a:t>
            </a:r>
            <a:br>
              <a:rPr lang="nl-BE" dirty="0" smtClean="0"/>
            </a:br>
            <a:r>
              <a:rPr lang="nl-BE" dirty="0" smtClean="0"/>
              <a:t>information &amp; discussion</a:t>
            </a:r>
            <a:endParaRPr lang="fr-BE" dirty="0"/>
          </a:p>
        </p:txBody>
      </p:sp>
      <p:sp>
        <p:nvSpPr>
          <p:cNvPr id="3" name="Content Placeholder 2"/>
          <p:cNvSpPr>
            <a:spLocks noGrp="1"/>
          </p:cNvSpPr>
          <p:nvPr>
            <p:ph idx="1"/>
          </p:nvPr>
        </p:nvSpPr>
        <p:spPr>
          <a:xfrm>
            <a:off x="457200" y="1340768"/>
            <a:ext cx="8229600" cy="4785395"/>
          </a:xfrm>
        </p:spPr>
        <p:txBody>
          <a:bodyPr>
            <a:normAutofit/>
          </a:bodyPr>
          <a:lstStyle/>
          <a:p>
            <a:pPr marL="0" indent="0">
              <a:buNone/>
            </a:pPr>
            <a:endParaRPr lang="nl-NL" dirty="0" smtClean="0">
              <a:effectLst/>
            </a:endParaRPr>
          </a:p>
          <a:p>
            <a:pPr marL="0" indent="0">
              <a:buNone/>
            </a:pPr>
            <a:r>
              <a:rPr lang="nl-NL" dirty="0" smtClean="0">
                <a:effectLst/>
              </a:rPr>
              <a:t>We want to focus on:</a:t>
            </a:r>
            <a:endParaRPr lang="nl-NL" dirty="0"/>
          </a:p>
          <a:p>
            <a:pPr marL="571500" lvl="1" indent="-571500">
              <a:buFont typeface="Arial" panose="020B0604020202020204" pitchFamily="34" charset="0"/>
              <a:buChar char="•"/>
            </a:pPr>
            <a:r>
              <a:rPr lang="nl-NL" sz="4000" dirty="0" smtClean="0"/>
              <a:t>Definitions</a:t>
            </a:r>
          </a:p>
          <a:p>
            <a:pPr marL="571500" lvl="1" indent="-571500">
              <a:buFont typeface="Arial" panose="020B0604020202020204" pitchFamily="34" charset="0"/>
              <a:buChar char="•"/>
            </a:pPr>
            <a:r>
              <a:rPr lang="nl-NL" sz="4000" dirty="0"/>
              <a:t>H</a:t>
            </a:r>
            <a:r>
              <a:rPr lang="nl-NL" sz="4000" dirty="0" smtClean="0"/>
              <a:t>istoric fundamental elements</a:t>
            </a:r>
          </a:p>
          <a:p>
            <a:pPr marL="571500" lvl="1" indent="-571500">
              <a:buFont typeface="Arial" panose="020B0604020202020204" pitchFamily="34" charset="0"/>
              <a:buChar char="•"/>
            </a:pPr>
            <a:r>
              <a:rPr lang="nl-NL" sz="4000" dirty="0" smtClean="0"/>
              <a:t>Modern fascism</a:t>
            </a:r>
          </a:p>
          <a:p>
            <a:pPr marL="571500" lvl="1" indent="-571500">
              <a:buFont typeface="Arial" panose="020B0604020202020204" pitchFamily="34" charset="0"/>
              <a:buChar char="•"/>
            </a:pPr>
            <a:r>
              <a:rPr lang="nl-NL" sz="4000" dirty="0" smtClean="0"/>
              <a:t>Lessons learned and routes forward</a:t>
            </a:r>
            <a:br>
              <a:rPr lang="nl-NL" sz="4000" dirty="0" smtClean="0"/>
            </a:br>
            <a:endParaRPr lang="fr-BE" sz="4000" dirty="0"/>
          </a:p>
        </p:txBody>
      </p:sp>
    </p:spTree>
    <p:extLst>
      <p:ext uri="{BB962C8B-B14F-4D97-AF65-F5344CB8AC3E}">
        <p14:creationId xmlns:p14="http://schemas.microsoft.com/office/powerpoint/2010/main" val="803060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r>
              <a:rPr lang="nl-BE" sz="3600" dirty="0" smtClean="0"/>
              <a:t/>
            </a:r>
            <a:br>
              <a:rPr lang="nl-BE" sz="3600" dirty="0" smtClean="0"/>
            </a:br>
            <a:r>
              <a:rPr lang="nl-BE" sz="3600" dirty="0"/>
              <a:t/>
            </a:r>
            <a:br>
              <a:rPr lang="nl-BE" sz="3600" dirty="0"/>
            </a:br>
            <a:r>
              <a:rPr lang="nl-BE" sz="3600" dirty="0" smtClean="0"/>
              <a:t>(Bertram Gross): </a:t>
            </a:r>
            <a:br>
              <a:rPr lang="nl-BE" sz="3600" dirty="0" smtClean="0"/>
            </a:br>
            <a:r>
              <a:rPr lang="nl-BE" sz="3600" b="1" dirty="0" smtClean="0"/>
              <a:t>Friendly Fascism </a:t>
            </a:r>
            <a:r>
              <a:rPr lang="nl-BE" sz="3600" dirty="0" smtClean="0"/>
              <a:t>- </a:t>
            </a:r>
            <a:r>
              <a:rPr lang="en-US" sz="3600" dirty="0"/>
              <a:t>The new face of power in </a:t>
            </a:r>
            <a:r>
              <a:rPr lang="en-US" sz="3600" dirty="0" smtClean="0"/>
              <a:t>America</a:t>
            </a:r>
            <a:r>
              <a:rPr lang="en-US" b="1" dirty="0" smtClean="0"/>
              <a:t/>
            </a:r>
            <a:br>
              <a:rPr lang="en-US" b="1" dirty="0" smtClean="0"/>
            </a:br>
            <a:r>
              <a:rPr lang="nl-BE" dirty="0"/>
              <a:t/>
            </a:r>
            <a:br>
              <a:rPr lang="nl-BE" dirty="0"/>
            </a:br>
            <a:endParaRPr lang="fr-BE" dirty="0"/>
          </a:p>
        </p:txBody>
      </p:sp>
      <p:sp>
        <p:nvSpPr>
          <p:cNvPr id="3" name="Content Placeholder 2"/>
          <p:cNvSpPr>
            <a:spLocks noGrp="1"/>
          </p:cNvSpPr>
          <p:nvPr>
            <p:ph idx="1"/>
          </p:nvPr>
        </p:nvSpPr>
        <p:spPr/>
        <p:txBody>
          <a:bodyPr>
            <a:normAutofit fontScale="55000" lnSpcReduction="20000"/>
          </a:bodyPr>
          <a:lstStyle/>
          <a:p>
            <a:pPr marL="0" indent="0">
              <a:buNone/>
            </a:pPr>
            <a:endParaRPr lang="en-US" dirty="0" smtClean="0"/>
          </a:p>
          <a:p>
            <a:pPr marL="0" indent="0">
              <a:buNone/>
            </a:pPr>
            <a:r>
              <a:rPr lang="en-US" dirty="0" smtClean="0"/>
              <a:t>[…] new </a:t>
            </a:r>
            <a:r>
              <a:rPr lang="en-US" dirty="0"/>
              <a:t>form of despotism which is an outgrowth of “the hidden logic of capitalist</a:t>
            </a:r>
          </a:p>
          <a:p>
            <a:pPr marL="0" indent="0">
              <a:buNone/>
            </a:pPr>
            <a:r>
              <a:rPr lang="en-US" dirty="0"/>
              <a:t>society’s transnational growth and the groping responses to mounting crises in a</a:t>
            </a:r>
          </a:p>
          <a:p>
            <a:pPr marL="0" indent="0">
              <a:buNone/>
            </a:pPr>
            <a:r>
              <a:rPr lang="en-US" dirty="0"/>
              <a:t>dwindling capitalist world” (p6). He calls it “friendly fascism” and it emerges</a:t>
            </a:r>
          </a:p>
          <a:p>
            <a:pPr marL="0" indent="0">
              <a:buNone/>
            </a:pPr>
            <a:r>
              <a:rPr lang="en-US" dirty="0"/>
              <a:t>gradually but inexorably as a by-product of a consolidation of the common interests</a:t>
            </a:r>
          </a:p>
          <a:p>
            <a:pPr marL="0" indent="0">
              <a:buNone/>
            </a:pPr>
            <a:r>
              <a:rPr lang="en-US" dirty="0"/>
              <a:t>of Big Government and Big Business.</a:t>
            </a:r>
          </a:p>
          <a:p>
            <a:pPr marL="0" indent="0">
              <a:buNone/>
            </a:pPr>
            <a:r>
              <a:rPr lang="en-US" dirty="0"/>
              <a:t>Of course, the term “friendly fascism” is meant ironically. There is nothing</a:t>
            </a:r>
          </a:p>
          <a:p>
            <a:pPr marL="0" indent="0">
              <a:buNone/>
            </a:pPr>
            <a:r>
              <a:rPr lang="en-US" dirty="0"/>
              <a:t>friendly about fascism, either in its classical form or in the new face that it wears in</a:t>
            </a:r>
          </a:p>
          <a:p>
            <a:pPr marL="0" indent="0">
              <a:buNone/>
            </a:pPr>
            <a:r>
              <a:rPr lang="en-US" dirty="0"/>
              <a:t>contemporary America. Gross adopts the term in an effort to overcome the common</a:t>
            </a:r>
          </a:p>
          <a:p>
            <a:pPr marL="0" indent="0">
              <a:buNone/>
            </a:pPr>
            <a:r>
              <a:rPr lang="en-US" dirty="0"/>
              <a:t>misconception that fascism means overt brutality, overnight coups and marching</a:t>
            </a:r>
          </a:p>
          <a:p>
            <a:pPr marL="0" indent="0">
              <a:buNone/>
            </a:pPr>
            <a:r>
              <a:rPr lang="en-US" dirty="0"/>
              <a:t>storm troopers. His concern is with a process which is much more subtle but no less</a:t>
            </a:r>
          </a:p>
          <a:p>
            <a:pPr marL="0" indent="0">
              <a:buNone/>
            </a:pPr>
            <a:r>
              <a:rPr lang="en-US" dirty="0"/>
              <a:t>effective</a:t>
            </a:r>
            <a:r>
              <a:rPr lang="en-US" dirty="0" smtClean="0"/>
              <a:t>.</a:t>
            </a:r>
          </a:p>
          <a:p>
            <a:pPr marL="0" indent="0">
              <a:buNone/>
            </a:pPr>
            <a:endParaRPr lang="en-US" dirty="0"/>
          </a:p>
          <a:p>
            <a:pPr marL="0" indent="0">
              <a:buNone/>
            </a:pPr>
            <a:endParaRPr lang="fr-BE" dirty="0"/>
          </a:p>
        </p:txBody>
      </p:sp>
    </p:spTree>
    <p:extLst>
      <p:ext uri="{BB962C8B-B14F-4D97-AF65-F5344CB8AC3E}">
        <p14:creationId xmlns:p14="http://schemas.microsoft.com/office/powerpoint/2010/main" val="1464566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George Orwell</a:t>
            </a:r>
            <a:br>
              <a:rPr lang="en-US" b="1" dirty="0"/>
            </a:br>
            <a:endParaRPr lang="fr-BE"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hlinkClick r:id="rId2" tooltip="George Orwell"/>
              </a:rPr>
              <a:t>George </a:t>
            </a:r>
            <a:r>
              <a:rPr lang="en-US" dirty="0">
                <a:hlinkClick r:id="rId2" tooltip="George Orwell"/>
              </a:rPr>
              <a:t>Orwell</a:t>
            </a:r>
            <a:r>
              <a:rPr lang="en-US" dirty="0"/>
              <a:t> describes Fascism in </a:t>
            </a:r>
            <a:r>
              <a:rPr lang="en-US" i="1" dirty="0">
                <a:hlinkClick r:id="rId3" tooltip="Why I Write"/>
              </a:rPr>
              <a:t>Why I Write</a:t>
            </a:r>
            <a:r>
              <a:rPr lang="en-US" dirty="0"/>
              <a:t> in economic terms:</a:t>
            </a:r>
          </a:p>
          <a:p>
            <a:r>
              <a:rPr lang="en-US" dirty="0"/>
              <a:t>Fascism, at any rate the German version, is a form of </a:t>
            </a:r>
            <a:r>
              <a:rPr lang="en-US" dirty="0">
                <a:hlinkClick r:id="rId4" tooltip="Capitalism"/>
              </a:rPr>
              <a:t>capitalism</a:t>
            </a:r>
            <a:r>
              <a:rPr lang="en-US" dirty="0"/>
              <a:t> that borrows from </a:t>
            </a:r>
            <a:r>
              <a:rPr lang="en-US" dirty="0">
                <a:hlinkClick r:id="rId5" tooltip="Socialism"/>
              </a:rPr>
              <a:t>Socialism</a:t>
            </a:r>
            <a:r>
              <a:rPr lang="en-US" dirty="0"/>
              <a:t> just such features as will make it efficient for war purposes... It is a planned system geared to a definite purpose, world-conquest, and not allowing any private interest, either of capitalist or worker, to stand in its way</a:t>
            </a:r>
            <a:r>
              <a:rPr lang="en-US" dirty="0" smtClean="0"/>
              <a:t>.</a:t>
            </a:r>
          </a:p>
          <a:p>
            <a:pPr marL="0" indent="0">
              <a:buNone/>
            </a:pPr>
            <a:r>
              <a:rPr lang="en-US" dirty="0" smtClean="0"/>
              <a:t>[MILITARISM + SOCIAL MOBILISATION]</a:t>
            </a:r>
            <a:endParaRPr lang="en-US" dirty="0"/>
          </a:p>
          <a:p>
            <a:endParaRPr lang="fr-BE" dirty="0"/>
          </a:p>
        </p:txBody>
      </p:sp>
    </p:spTree>
    <p:extLst>
      <p:ext uri="{BB962C8B-B14F-4D97-AF65-F5344CB8AC3E}">
        <p14:creationId xmlns:p14="http://schemas.microsoft.com/office/powerpoint/2010/main" val="2067325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dirty="0" smtClean="0"/>
              <a:t>http://livingeconomiesforum.org/1997/PKortenUNcorporate</a:t>
            </a:r>
            <a:endParaRPr lang="fr-BE" dirty="0"/>
          </a:p>
        </p:txBody>
      </p:sp>
      <p:sp>
        <p:nvSpPr>
          <p:cNvPr id="3" name="Content Placeholder 2"/>
          <p:cNvSpPr>
            <a:spLocks noGrp="1"/>
          </p:cNvSpPr>
          <p:nvPr>
            <p:ph idx="1"/>
          </p:nvPr>
        </p:nvSpPr>
        <p:spPr/>
        <p:txBody>
          <a:bodyPr>
            <a:normAutofit fontScale="62500" lnSpcReduction="20000"/>
          </a:bodyPr>
          <a:lstStyle/>
          <a:p>
            <a:r>
              <a:rPr lang="en-US" dirty="0" smtClean="0"/>
              <a:t>The underlying commitment to the use of public resources to advance unrestrained global corporate expansion brought to mind the central message of a book that first appeared in 1980 written by Bertram Gross titled </a:t>
            </a:r>
            <a:r>
              <a:rPr lang="en-US" i="1" dirty="0" smtClean="0"/>
              <a:t>Friendly Fascism: The New Face of Power in America</a:t>
            </a:r>
            <a:r>
              <a:rPr lang="en-US" dirty="0" smtClean="0"/>
              <a:t>. Gross looked beyond the familiar racism, hatred and brutal authoritarian rule associated with the practice of fascism to describe the institutional structure of fascist regimes. Herein he revealed a nasty little secret. </a:t>
            </a:r>
            <a:r>
              <a:rPr lang="en-US" b="1" u="sng" dirty="0" smtClean="0"/>
              <a:t>The defining structure of fascist regimes is a corporate dominated alliance between big business and big government to support the expansion of corporate empires.</a:t>
            </a:r>
          </a:p>
          <a:p>
            <a:r>
              <a:rPr lang="en-US" b="1" dirty="0" smtClean="0"/>
              <a:t>Those of us who have been studying these issues have long known of the strong alignment of the World Trade Organization (WTO), the World Bank, and the IMF to the corporate agenda. By contrast the United Nations has seemed a more open, democratic and people friendly institution. What I found so shattering was the strong evidence that the differences I have been attributing to the United Nations are largely cosmetic.</a:t>
            </a:r>
          </a:p>
          <a:p>
            <a:endParaRPr lang="fr-BE" dirty="0"/>
          </a:p>
        </p:txBody>
      </p:sp>
    </p:spTree>
    <p:extLst>
      <p:ext uri="{BB962C8B-B14F-4D97-AF65-F5344CB8AC3E}">
        <p14:creationId xmlns:p14="http://schemas.microsoft.com/office/powerpoint/2010/main" val="4209778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a:bodyPr>
          <a:lstStyle/>
          <a:p>
            <a:r>
              <a:rPr lang="fr-BE" sz="1800" dirty="0" smtClean="0"/>
              <a:t>http://www.verdant.net/corphist.htm</a:t>
            </a:r>
            <a:endParaRPr lang="fr-BE" sz="1800" dirty="0"/>
          </a:p>
        </p:txBody>
      </p:sp>
      <p:sp>
        <p:nvSpPr>
          <p:cNvPr id="3" name="Content Placeholder 2"/>
          <p:cNvSpPr>
            <a:spLocks noGrp="1"/>
          </p:cNvSpPr>
          <p:nvPr>
            <p:ph idx="1"/>
          </p:nvPr>
        </p:nvSpPr>
        <p:spPr>
          <a:xfrm>
            <a:off x="251520" y="653143"/>
            <a:ext cx="8712968" cy="6016217"/>
          </a:xfrm>
        </p:spPr>
        <p:txBody>
          <a:bodyPr>
            <a:normAutofit fontScale="40000" lnSpcReduction="20000"/>
          </a:bodyPr>
          <a:lstStyle/>
          <a:p>
            <a:pPr marL="0" indent="0">
              <a:buNone/>
            </a:pPr>
            <a:r>
              <a:rPr lang="en-US" sz="6400" dirty="0" smtClean="0">
                <a:latin typeface="Times New Roman" panose="02020603050405020304" pitchFamily="18" charset="0"/>
                <a:cs typeface="Times New Roman" panose="02020603050405020304" pitchFamily="18" charset="0"/>
              </a:rPr>
              <a:t>historians often overlook </a:t>
            </a:r>
            <a:r>
              <a:rPr lang="en-US" sz="6400" b="1" dirty="0" smtClean="0">
                <a:latin typeface="Times New Roman" panose="02020603050405020304" pitchFamily="18" charset="0"/>
                <a:cs typeface="Times New Roman" panose="02020603050405020304" pitchFamily="18" charset="0"/>
              </a:rPr>
              <a:t>fascism's economic agenda-the partnership between Big Capital and Big Government-in their analysis of its authoritarian social program</a:t>
            </a:r>
            <a:r>
              <a:rPr lang="en-US" sz="6400" dirty="0" smtClean="0">
                <a:latin typeface="Times New Roman" panose="02020603050405020304" pitchFamily="18" charset="0"/>
                <a:cs typeface="Times New Roman" panose="02020603050405020304" pitchFamily="18" charset="0"/>
              </a:rPr>
              <a:t>. </a:t>
            </a:r>
          </a:p>
          <a:p>
            <a:pPr marL="0" indent="0">
              <a:buNone/>
            </a:pPr>
            <a:r>
              <a:rPr lang="en-US" sz="6400" dirty="0" smtClean="0">
                <a:latin typeface="Times New Roman" panose="02020603050405020304" pitchFamily="18" charset="0"/>
                <a:cs typeface="Times New Roman" panose="02020603050405020304" pitchFamily="18" charset="0"/>
              </a:rPr>
              <a:t>Indeed, according to </a:t>
            </a:r>
            <a:r>
              <a:rPr lang="en-US" sz="6400" b="1" u="sng" dirty="0" smtClean="0">
                <a:latin typeface="Times New Roman" panose="02020603050405020304" pitchFamily="18" charset="0"/>
                <a:cs typeface="Times New Roman" panose="02020603050405020304" pitchFamily="18" charset="0"/>
              </a:rPr>
              <a:t>Bertram Gross </a:t>
            </a:r>
            <a:r>
              <a:rPr lang="en-US" sz="6400" dirty="0" smtClean="0">
                <a:latin typeface="Times New Roman" panose="02020603050405020304" pitchFamily="18" charset="0"/>
                <a:cs typeface="Times New Roman" panose="02020603050405020304" pitchFamily="18" charset="0"/>
              </a:rPr>
              <a:t>in his startlingly prescient </a:t>
            </a:r>
            <a:r>
              <a:rPr lang="en-US" sz="6400" i="1" dirty="0" smtClean="0">
                <a:latin typeface="Times New Roman" panose="02020603050405020304" pitchFamily="18" charset="0"/>
                <a:cs typeface="Times New Roman" panose="02020603050405020304" pitchFamily="18" charset="0"/>
              </a:rPr>
              <a:t>Friendly Fascism </a:t>
            </a:r>
            <a:r>
              <a:rPr lang="en-US" sz="6400" dirty="0" smtClean="0">
                <a:latin typeface="Times New Roman" panose="02020603050405020304" pitchFamily="18" charset="0"/>
                <a:cs typeface="Times New Roman" panose="02020603050405020304" pitchFamily="18" charset="0"/>
              </a:rPr>
              <a:t>(1980), it is possible to achieve fascist goals within an ostensibly democratic society. </a:t>
            </a:r>
          </a:p>
          <a:p>
            <a:pPr marL="0" indent="0">
              <a:buNone/>
            </a:pPr>
            <a:r>
              <a:rPr lang="en-US" sz="6400" b="1" dirty="0" smtClean="0">
                <a:latin typeface="Times New Roman" panose="02020603050405020304" pitchFamily="18" charset="0"/>
                <a:cs typeface="Times New Roman" panose="02020603050405020304" pitchFamily="18" charset="0"/>
              </a:rPr>
              <a:t>Corporations themselves, after all, are internally authoritarian; and as they increasingly dominate politics, media and economy, they can mold an entire society to serve the interests of a powerful elite without ever resorting to storm troopers and concentration camps.</a:t>
            </a:r>
            <a:r>
              <a:rPr lang="en-US" sz="6400" dirty="0" smtClean="0">
                <a:latin typeface="Times New Roman" panose="02020603050405020304" pitchFamily="18" charset="0"/>
                <a:cs typeface="Times New Roman" panose="02020603050405020304" pitchFamily="18" charset="0"/>
              </a:rPr>
              <a:t> </a:t>
            </a:r>
          </a:p>
          <a:p>
            <a:pPr marL="0" indent="0">
              <a:buNone/>
            </a:pPr>
            <a:r>
              <a:rPr lang="en-US" sz="6400" dirty="0" smtClean="0">
                <a:latin typeface="Times New Roman" panose="02020603050405020304" pitchFamily="18" charset="0"/>
                <a:cs typeface="Times New Roman" panose="02020603050405020304" pitchFamily="18" charset="0"/>
              </a:rPr>
              <a:t>No deliberate conspiracy is necessary, either; each corporation merely acts to further its own economic interests. If the populace shows signs of restlessness, politicians can be hired to appeal to racial resentments and memories of national glory, dividing popular opposition and inspiring loyalty. </a:t>
            </a:r>
          </a:p>
          <a:p>
            <a:endParaRPr lang="fr-BE" dirty="0"/>
          </a:p>
        </p:txBody>
      </p:sp>
    </p:spTree>
    <p:extLst>
      <p:ext uri="{BB962C8B-B14F-4D97-AF65-F5344CB8AC3E}">
        <p14:creationId xmlns:p14="http://schemas.microsoft.com/office/powerpoint/2010/main" val="1961372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BE"/>
          </a:p>
        </p:txBody>
      </p:sp>
      <p:sp>
        <p:nvSpPr>
          <p:cNvPr id="3" name="Content Placeholder 2"/>
          <p:cNvSpPr>
            <a:spLocks noGrp="1"/>
          </p:cNvSpPr>
          <p:nvPr>
            <p:ph idx="1"/>
          </p:nvPr>
        </p:nvSpPr>
        <p:spPr/>
        <p:txBody>
          <a:bodyPr>
            <a:normAutofit fontScale="77500" lnSpcReduction="20000"/>
          </a:bodyPr>
          <a:lstStyle/>
          <a:p>
            <a:pPr marL="0" indent="0">
              <a:buNone/>
            </a:pPr>
            <a:r>
              <a:rPr lang="en-US" dirty="0"/>
              <a:t>“ . . . more concentrated</a:t>
            </a:r>
            <a:r>
              <a:rPr lang="en-US" dirty="0" smtClean="0"/>
              <a:t>, unscrupulous</a:t>
            </a:r>
            <a:r>
              <a:rPr lang="en-US" dirty="0"/>
              <a:t>, repressive, and militaristic control by a Big Business-Big </a:t>
            </a:r>
            <a:r>
              <a:rPr lang="en-US" dirty="0" smtClean="0"/>
              <a:t>Government partnership </a:t>
            </a:r>
            <a:r>
              <a:rPr lang="en-US" dirty="0"/>
              <a:t>to preserve the privileges of the ultra-rich, the corporate overseers, </a:t>
            </a:r>
            <a:r>
              <a:rPr lang="en-US" dirty="0" smtClean="0"/>
              <a:t>and the </a:t>
            </a:r>
            <a:r>
              <a:rPr lang="en-US" dirty="0"/>
              <a:t>brass in the military and civilian order” (p 161). The effect is to squelch “</a:t>
            </a:r>
            <a:r>
              <a:rPr lang="en-US" dirty="0" smtClean="0"/>
              <a:t>the rights </a:t>
            </a:r>
            <a:r>
              <a:rPr lang="en-US" dirty="0"/>
              <a:t>and </a:t>
            </a:r>
            <a:r>
              <a:rPr lang="en-US" dirty="0" smtClean="0"/>
              <a:t>liberties </a:t>
            </a:r>
            <a:r>
              <a:rPr lang="en-US" dirty="0"/>
              <a:t>of other people both at home and abroad. That is </a:t>
            </a:r>
            <a:r>
              <a:rPr lang="en-US" dirty="0" smtClean="0"/>
              <a:t>friendly fascism</a:t>
            </a:r>
            <a:r>
              <a:rPr lang="en-US" dirty="0"/>
              <a:t>” (p 161). </a:t>
            </a:r>
            <a:endParaRPr lang="en-US" dirty="0" smtClean="0"/>
          </a:p>
          <a:p>
            <a:pPr marL="0" indent="0">
              <a:buNone/>
            </a:pPr>
            <a:endParaRPr lang="en-US" dirty="0"/>
          </a:p>
          <a:p>
            <a:pPr marL="0" indent="0">
              <a:buNone/>
            </a:pPr>
            <a:r>
              <a:rPr lang="en-US" dirty="0" smtClean="0"/>
              <a:t>It </a:t>
            </a:r>
            <a:r>
              <a:rPr lang="en-US" dirty="0"/>
              <a:t>is not a product of a master plan or any </a:t>
            </a:r>
            <a:r>
              <a:rPr lang="en-US" dirty="0" err="1" smtClean="0"/>
              <a:t>co-ordinated</a:t>
            </a:r>
            <a:r>
              <a:rPr lang="en-US" dirty="0" smtClean="0"/>
              <a:t> conspiracy</a:t>
            </a:r>
            <a:r>
              <a:rPr lang="en-US" dirty="0"/>
              <a:t>. Nor does it require one-party rule, dissolution of legislatures, or </a:t>
            </a:r>
            <a:r>
              <a:rPr lang="en-US" dirty="0" smtClean="0"/>
              <a:t>denial of </a:t>
            </a:r>
            <a:r>
              <a:rPr lang="en-US" dirty="0"/>
              <a:t>reason. Indeed, it is eminently “reasonable”. It is part of the logic of </a:t>
            </a:r>
            <a:r>
              <a:rPr lang="en-US" dirty="0" smtClean="0"/>
              <a:t>the international </a:t>
            </a:r>
            <a:r>
              <a:rPr lang="en-US" dirty="0"/>
              <a:t>capitalist system.</a:t>
            </a:r>
            <a:endParaRPr lang="fr-BE" dirty="0"/>
          </a:p>
        </p:txBody>
      </p:sp>
    </p:spTree>
    <p:extLst>
      <p:ext uri="{BB962C8B-B14F-4D97-AF65-F5344CB8AC3E}">
        <p14:creationId xmlns:p14="http://schemas.microsoft.com/office/powerpoint/2010/main" val="2438758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fontScale="90000"/>
          </a:bodyPr>
          <a:lstStyle/>
          <a:p>
            <a:r>
              <a:rPr lang="nl-BE" dirty="0" smtClean="0"/>
              <a:t>Wilhelm Reich:</a:t>
            </a:r>
            <a:br>
              <a:rPr lang="nl-BE" dirty="0" smtClean="0"/>
            </a:br>
            <a:r>
              <a:rPr lang="nl-BE" dirty="0" smtClean="0"/>
              <a:t> Mass-psychology of fascism</a:t>
            </a:r>
            <a:endParaRPr lang="fr-BE" dirty="0"/>
          </a:p>
        </p:txBody>
      </p:sp>
      <p:sp>
        <p:nvSpPr>
          <p:cNvPr id="3" name="Content Placeholder 2"/>
          <p:cNvSpPr>
            <a:spLocks noGrp="1"/>
          </p:cNvSpPr>
          <p:nvPr>
            <p:ph idx="1"/>
          </p:nvPr>
        </p:nvSpPr>
        <p:spPr>
          <a:xfrm>
            <a:off x="0" y="1196752"/>
            <a:ext cx="9144000" cy="5544616"/>
          </a:xfrm>
        </p:spPr>
        <p:txBody>
          <a:bodyPr>
            <a:noAutofit/>
          </a:bodyPr>
          <a:lstStyle/>
          <a:p>
            <a:pPr marL="0" indent="0">
              <a:buNone/>
            </a:pPr>
            <a:r>
              <a:rPr lang="en-US" sz="1500" dirty="0"/>
              <a:t>At the time when this book was originally written, fascism was generally regarded a "political party" which, </a:t>
            </a:r>
            <a:r>
              <a:rPr lang="en-US" sz="1500" dirty="0" smtClean="0"/>
              <a:t>like  any </a:t>
            </a:r>
            <a:r>
              <a:rPr lang="en-US" sz="1500" dirty="0"/>
              <a:t>other "social group," was an organized representation of a "political idea." According to this concept, </a:t>
            </a:r>
            <a:r>
              <a:rPr lang="en-US" sz="1500" dirty="0" smtClean="0"/>
              <a:t>the fascist </a:t>
            </a:r>
            <a:r>
              <a:rPr lang="en-US" sz="1500" dirty="0"/>
              <a:t>party "introduced" fascism by force or by "political </a:t>
            </a:r>
            <a:r>
              <a:rPr lang="en-US" sz="1500" dirty="0" err="1"/>
              <a:t>manoeuvre</a:t>
            </a:r>
            <a:r>
              <a:rPr lang="en-US" sz="1500" dirty="0"/>
              <a:t>."</a:t>
            </a:r>
          </a:p>
          <a:p>
            <a:pPr marL="0" indent="0">
              <a:buNone/>
            </a:pPr>
            <a:r>
              <a:rPr lang="en-US" sz="1500" dirty="0"/>
              <a:t>Contrary to this concept, </a:t>
            </a:r>
            <a:r>
              <a:rPr lang="en-US" sz="1500" b="1" u="sng" dirty="0"/>
              <a:t>my medical experience with individuals from all kinds of social strata, races</a:t>
            </a:r>
            <a:r>
              <a:rPr lang="en-US" sz="1500" b="1" u="sng" dirty="0" smtClean="0"/>
              <a:t>, nationalities </a:t>
            </a:r>
            <a:r>
              <a:rPr lang="en-US" sz="1500" b="1" u="sng" dirty="0"/>
              <a:t>and religions showed me that "fascism" is only the politically organized expression of the </a:t>
            </a:r>
            <a:r>
              <a:rPr lang="en-US" sz="1500" b="1" u="sng" dirty="0" smtClean="0"/>
              <a:t>average human </a:t>
            </a:r>
            <a:r>
              <a:rPr lang="en-US" sz="1500" b="1" u="sng" dirty="0"/>
              <a:t>character structure, a character structure which has nothing to do with this or that race, nation or party </a:t>
            </a:r>
            <a:r>
              <a:rPr lang="en-US" sz="1500" b="1" u="sng" dirty="0" smtClean="0"/>
              <a:t>but which </a:t>
            </a:r>
            <a:r>
              <a:rPr lang="en-US" sz="1500" b="1" u="sng" dirty="0"/>
              <a:t>is general and international. In this characterological sense, "fascism" is the basic emotional attitude </a:t>
            </a:r>
            <a:r>
              <a:rPr lang="en-US" sz="1500" b="1" u="sng" dirty="0" smtClean="0"/>
              <a:t>of man </a:t>
            </a:r>
            <a:r>
              <a:rPr lang="en-US" sz="1500" b="1" u="sng" dirty="0"/>
              <a:t>in authoritarian society, with its machine civilization and its mechanistic-mystical view of life.</a:t>
            </a:r>
          </a:p>
          <a:p>
            <a:pPr marL="0" indent="0">
              <a:buNone/>
            </a:pPr>
            <a:r>
              <a:rPr lang="en-US" sz="1500" dirty="0"/>
              <a:t>It is the mechanistic-mystical character of man in our times which creates fascist parties, and not vice versa.</a:t>
            </a:r>
          </a:p>
          <a:p>
            <a:pPr marL="0" indent="0">
              <a:buNone/>
            </a:pPr>
            <a:r>
              <a:rPr lang="en-US" sz="1500" dirty="0"/>
              <a:t>Even today, as a result of fallacious political thinking, fascism is still being considered a specific </a:t>
            </a:r>
            <a:r>
              <a:rPr lang="en-US" sz="1500" dirty="0" smtClean="0"/>
              <a:t>national characteristic </a:t>
            </a:r>
            <a:r>
              <a:rPr lang="en-US" sz="1500" dirty="0"/>
              <a:t>of the Germans or the Japanese. The stubborn persistence of this fallacy is due to the fear </a:t>
            </a:r>
            <a:r>
              <a:rPr lang="en-US" sz="1500" dirty="0" smtClean="0"/>
              <a:t>of recognizing </a:t>
            </a:r>
            <a:r>
              <a:rPr lang="en-US" sz="1500" dirty="0"/>
              <a:t>the truth: </a:t>
            </a:r>
            <a:r>
              <a:rPr lang="en-US" sz="1500" b="1" u="sng" dirty="0"/>
              <a:t>fascism is an international phenomenon which permeates all organizations of </a:t>
            </a:r>
            <a:r>
              <a:rPr lang="en-US" sz="1500" b="1" u="sng" dirty="0" smtClean="0"/>
              <a:t>human society </a:t>
            </a:r>
            <a:r>
              <a:rPr lang="en-US" sz="1500" b="1" u="sng" dirty="0"/>
              <a:t>in all nations.</a:t>
            </a:r>
            <a:r>
              <a:rPr lang="en-US" sz="1500" b="1" dirty="0"/>
              <a:t> </a:t>
            </a:r>
            <a:r>
              <a:rPr lang="en-US" sz="1500" dirty="0"/>
              <a:t>This conclusion is confirmed by the international events of the past 15 years.</a:t>
            </a:r>
          </a:p>
          <a:p>
            <a:pPr marL="0" indent="0">
              <a:buNone/>
            </a:pPr>
            <a:r>
              <a:rPr lang="en-US" sz="1500" dirty="0"/>
              <a:t>From this first fallacy all other misinterpretations follow logically. </a:t>
            </a:r>
            <a:r>
              <a:rPr lang="en-US" sz="1500" b="1" u="sng" dirty="0"/>
              <a:t>To the detriment of genuine endeavors </a:t>
            </a:r>
            <a:r>
              <a:rPr lang="en-US" sz="1500" b="1" u="sng" dirty="0" smtClean="0"/>
              <a:t>for freedom</a:t>
            </a:r>
            <a:r>
              <a:rPr lang="en-US" sz="1500" b="1" u="sng" dirty="0"/>
              <a:t>, fascism is still regarded as the dictatorship of a small reactionary clique. My </a:t>
            </a:r>
            <a:r>
              <a:rPr lang="en-US" sz="1500" b="1" u="sng" dirty="0" smtClean="0"/>
              <a:t>character-analytic experience</a:t>
            </a:r>
            <a:r>
              <a:rPr lang="en-US" sz="1500" b="1" u="sng" dirty="0"/>
              <a:t>, however, shows that there is today not a single individual who does not have the elements of </a:t>
            </a:r>
            <a:r>
              <a:rPr lang="en-US" sz="1500" b="1" u="sng" dirty="0" smtClean="0"/>
              <a:t>fascist feeling </a:t>
            </a:r>
            <a:r>
              <a:rPr lang="en-US" sz="1500" b="1" u="sng" dirty="0"/>
              <a:t>and thinking in his structure. Fascism as a political movement differs from other reactionary parties in </a:t>
            </a:r>
            <a:r>
              <a:rPr lang="en-US" sz="1500" b="1" u="sng" dirty="0" smtClean="0"/>
              <a:t>that it </a:t>
            </a:r>
            <a:r>
              <a:rPr lang="en-US" sz="1500" b="1" u="sng" dirty="0"/>
              <a:t>is supported and championed by masses of people.</a:t>
            </a:r>
            <a:r>
              <a:rPr lang="en-US" sz="1500" dirty="0"/>
              <a:t> I am fully conscious of the responsibility involved in </a:t>
            </a:r>
            <a:r>
              <a:rPr lang="en-US" sz="1500" dirty="0" smtClean="0"/>
              <a:t>such statements</a:t>
            </a:r>
            <a:r>
              <a:rPr lang="en-US" sz="1500" dirty="0"/>
              <a:t>. I could only wish, in the interest of this battered world, that the [x] working masses had an </a:t>
            </a:r>
            <a:r>
              <a:rPr lang="en-US" sz="1500" dirty="0" smtClean="0"/>
              <a:t>equal realization </a:t>
            </a:r>
            <a:r>
              <a:rPr lang="en-US" sz="1500" dirty="0"/>
              <a:t>of their responsibility for fascism.</a:t>
            </a:r>
          </a:p>
          <a:p>
            <a:pPr marL="0" indent="0">
              <a:buNone/>
            </a:pPr>
            <a:r>
              <a:rPr lang="en-US" sz="1500" dirty="0"/>
              <a:t>One has to distinguish ordinary militarism from fascism. Germany under the Kaiser was militaristic, but not</a:t>
            </a:r>
          </a:p>
          <a:p>
            <a:pPr marL="0" indent="0">
              <a:buNone/>
            </a:pPr>
            <a:r>
              <a:rPr lang="en-US" sz="1500" dirty="0"/>
              <a:t>fascist.</a:t>
            </a:r>
            <a:endParaRPr lang="fr-BE" sz="1500" dirty="0"/>
          </a:p>
        </p:txBody>
      </p:sp>
    </p:spTree>
    <p:extLst>
      <p:ext uri="{BB962C8B-B14F-4D97-AF65-F5344CB8AC3E}">
        <p14:creationId xmlns:p14="http://schemas.microsoft.com/office/powerpoint/2010/main" val="2678068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nl-BE" dirty="0" smtClean="0"/>
              <a:t>REICH: Table of contents</a:t>
            </a:r>
            <a:endParaRPr lang="fr-BE" dirty="0"/>
          </a:p>
        </p:txBody>
      </p:sp>
      <p:sp>
        <p:nvSpPr>
          <p:cNvPr id="3" name="Content Placeholder 2"/>
          <p:cNvSpPr>
            <a:spLocks noGrp="1"/>
          </p:cNvSpPr>
          <p:nvPr>
            <p:ph idx="1"/>
          </p:nvPr>
        </p:nvSpPr>
        <p:spPr>
          <a:xfrm>
            <a:off x="52253" y="784785"/>
            <a:ext cx="8974182" cy="5877272"/>
          </a:xfrm>
        </p:spPr>
        <p:txBody>
          <a:bodyPr numCol="2">
            <a:noAutofit/>
          </a:bodyPr>
          <a:lstStyle/>
          <a:p>
            <a:pPr marL="0" indent="0">
              <a:buNone/>
            </a:pPr>
            <a:r>
              <a:rPr lang="en-US" sz="1100" dirty="0"/>
              <a:t>I. IDEOLOGY AS MATERIAL POWER 1</a:t>
            </a:r>
          </a:p>
          <a:p>
            <a:r>
              <a:rPr lang="en-US" sz="1100" dirty="0"/>
              <a:t>1. The divergence of ideology and economic situation </a:t>
            </a:r>
          </a:p>
          <a:p>
            <a:r>
              <a:rPr lang="en-US" sz="1100" dirty="0"/>
              <a:t>2. Economic and ideological structure of German society between 1928 </a:t>
            </a:r>
            <a:r>
              <a:rPr lang="en-US" sz="1100" dirty="0" smtClean="0"/>
              <a:t>and </a:t>
            </a:r>
            <a:r>
              <a:rPr lang="fr-BE" sz="1100" dirty="0" smtClean="0"/>
              <a:t>1933</a:t>
            </a:r>
            <a:endParaRPr lang="fr-BE" sz="1100" dirty="0"/>
          </a:p>
          <a:p>
            <a:r>
              <a:rPr lang="en-US" sz="1100" dirty="0"/>
              <a:t>3. The problem of mass psychology </a:t>
            </a:r>
          </a:p>
          <a:p>
            <a:r>
              <a:rPr lang="en-US" sz="1100" dirty="0"/>
              <a:t>4. The social function of sexual suppression </a:t>
            </a:r>
          </a:p>
          <a:p>
            <a:endParaRPr lang="en-US" sz="1100" dirty="0"/>
          </a:p>
          <a:p>
            <a:pPr marL="0" indent="0">
              <a:buNone/>
            </a:pPr>
            <a:r>
              <a:rPr lang="fr-BE" sz="1100" dirty="0"/>
              <a:t>II</a:t>
            </a:r>
            <a:r>
              <a:rPr lang="fr-BE" sz="1100" dirty="0" smtClean="0"/>
              <a:t>. </a:t>
            </a:r>
            <a:r>
              <a:rPr lang="en-US" sz="1100" dirty="0" smtClean="0"/>
              <a:t>AUTHORITARIAN </a:t>
            </a:r>
            <a:r>
              <a:rPr lang="en-US" sz="1100" dirty="0"/>
              <a:t>FAMILY IDEOLOGY AND THE MASS</a:t>
            </a:r>
          </a:p>
          <a:p>
            <a:r>
              <a:rPr lang="fr-BE" sz="1100" dirty="0"/>
              <a:t>PSYCHOLOGY OF FASCISM</a:t>
            </a:r>
          </a:p>
          <a:p>
            <a:r>
              <a:rPr lang="en-US" sz="1100" dirty="0" smtClean="0"/>
              <a:t>1</a:t>
            </a:r>
            <a:r>
              <a:rPr lang="en-US" sz="1100" dirty="0"/>
              <a:t>. Führer and mass structure </a:t>
            </a:r>
          </a:p>
          <a:p>
            <a:r>
              <a:rPr lang="fr-BE" sz="1100" dirty="0"/>
              <a:t>2. </a:t>
            </a:r>
            <a:r>
              <a:rPr lang="fr-BE" sz="1100" dirty="0" err="1"/>
              <a:t>Hitler's</a:t>
            </a:r>
            <a:r>
              <a:rPr lang="fr-BE" sz="1100" dirty="0"/>
              <a:t> </a:t>
            </a:r>
            <a:r>
              <a:rPr lang="fr-BE" sz="1100" dirty="0" err="1"/>
              <a:t>origin</a:t>
            </a:r>
            <a:r>
              <a:rPr lang="fr-BE" sz="1100" dirty="0"/>
              <a:t> </a:t>
            </a:r>
          </a:p>
          <a:p>
            <a:r>
              <a:rPr lang="en-US" sz="1100" dirty="0"/>
              <a:t>3. On the mass psychology of the lower middle classes </a:t>
            </a:r>
          </a:p>
          <a:p>
            <a:r>
              <a:rPr lang="en-US" sz="1100" dirty="0"/>
              <a:t>4. Family Fixation and nationalistic feeling </a:t>
            </a:r>
          </a:p>
          <a:p>
            <a:r>
              <a:rPr lang="fr-BE" sz="1100" dirty="0"/>
              <a:t>5. </a:t>
            </a:r>
            <a:r>
              <a:rPr lang="fr-BE" sz="1100" dirty="0" err="1"/>
              <a:t>Nationalistic</a:t>
            </a:r>
            <a:r>
              <a:rPr lang="fr-BE" sz="1100" dirty="0"/>
              <a:t> self-confidence </a:t>
            </a:r>
          </a:p>
          <a:p>
            <a:r>
              <a:rPr lang="en-US" sz="1100" dirty="0"/>
              <a:t>6. The middle-class adaptation of the industrial workers </a:t>
            </a:r>
            <a:endParaRPr lang="en-US" sz="1100" dirty="0" smtClean="0"/>
          </a:p>
          <a:p>
            <a:pPr marL="0" indent="0">
              <a:buNone/>
            </a:pPr>
            <a:endParaRPr lang="en-US" sz="1100" dirty="0"/>
          </a:p>
          <a:p>
            <a:pPr marL="0" indent="0">
              <a:buNone/>
            </a:pPr>
            <a:r>
              <a:rPr lang="en-US" sz="1100" dirty="0" smtClean="0"/>
              <a:t>III</a:t>
            </a:r>
            <a:r>
              <a:rPr lang="en-US" sz="1100" dirty="0"/>
              <a:t>. THE RACE THEORY </a:t>
            </a:r>
          </a:p>
          <a:p>
            <a:r>
              <a:rPr lang="fr-BE" sz="1100" dirty="0"/>
              <a:t>1. </a:t>
            </a:r>
            <a:r>
              <a:rPr lang="fr-BE" sz="1100" dirty="0" err="1"/>
              <a:t>Its</a:t>
            </a:r>
            <a:r>
              <a:rPr lang="fr-BE" sz="1100" dirty="0"/>
              <a:t> content </a:t>
            </a:r>
          </a:p>
          <a:p>
            <a:r>
              <a:rPr lang="en-US" sz="1100" dirty="0"/>
              <a:t>2. The objective and subjective functions of ideology </a:t>
            </a:r>
          </a:p>
          <a:p>
            <a:r>
              <a:rPr lang="en-US" sz="1100" dirty="0"/>
              <a:t>3. Racial purity, blood poisoning, and mysticism </a:t>
            </a:r>
          </a:p>
          <a:p>
            <a:r>
              <a:rPr lang="en-US" sz="1100" dirty="0"/>
              <a:t>IV. THE SYMBOLISM OF THE SWASTIKA </a:t>
            </a:r>
          </a:p>
          <a:p>
            <a:r>
              <a:rPr lang="en-US" sz="1100" dirty="0"/>
              <a:t>V. THE SEX-ECONOMIC BASIS OF THE AUTHORITARIAN FAMILY </a:t>
            </a:r>
          </a:p>
          <a:p>
            <a:endParaRPr lang="en-US" sz="1100" dirty="0"/>
          </a:p>
          <a:p>
            <a:pPr marL="0" indent="0">
              <a:buNone/>
            </a:pPr>
            <a:r>
              <a:rPr lang="fr-BE" sz="1100" dirty="0"/>
              <a:t>VI</a:t>
            </a:r>
            <a:r>
              <a:rPr lang="fr-BE" sz="1100" dirty="0" smtClean="0"/>
              <a:t>. </a:t>
            </a:r>
            <a:r>
              <a:rPr lang="en-US" sz="1100" dirty="0" smtClean="0"/>
              <a:t>ORGANIZED </a:t>
            </a:r>
            <a:r>
              <a:rPr lang="en-US" sz="1100" dirty="0"/>
              <a:t>MYSTICISM: THE INTERNATIONAL ANTISEXUAL</a:t>
            </a:r>
          </a:p>
          <a:p>
            <a:r>
              <a:rPr lang="fr-BE" sz="1100" dirty="0" smtClean="0"/>
              <a:t>ORGANIZATION</a:t>
            </a:r>
            <a:endParaRPr lang="fr-BE" sz="1100" dirty="0"/>
          </a:p>
          <a:p>
            <a:r>
              <a:rPr lang="en-US" sz="1100" dirty="0"/>
              <a:t>1. The interest in the </a:t>
            </a:r>
            <a:r>
              <a:rPr lang="en-US" sz="1100" dirty="0" smtClean="0"/>
              <a:t>church</a:t>
            </a:r>
            <a:endParaRPr lang="en-US" sz="1100" dirty="0"/>
          </a:p>
          <a:p>
            <a:r>
              <a:rPr lang="en-US" sz="1100" dirty="0"/>
              <a:t>2. The fight against "</a:t>
            </a:r>
            <a:r>
              <a:rPr lang="en-US" sz="1100" dirty="0" err="1"/>
              <a:t>Kulturbolschewismus</a:t>
            </a:r>
            <a:r>
              <a:rPr lang="en-US" sz="1100" dirty="0"/>
              <a:t>" </a:t>
            </a:r>
          </a:p>
          <a:p>
            <a:r>
              <a:rPr lang="en-US" sz="1100" dirty="0"/>
              <a:t>3. The appeal to mystical feeling </a:t>
            </a:r>
          </a:p>
          <a:p>
            <a:r>
              <a:rPr lang="en-US" sz="1100" dirty="0"/>
              <a:t>4. The goal of the cultural revolution in the light of the fascist </a:t>
            </a:r>
            <a:r>
              <a:rPr lang="en-US" sz="1100" dirty="0" smtClean="0"/>
              <a:t>reaction</a:t>
            </a:r>
          </a:p>
          <a:p>
            <a:pPr marL="0" indent="0">
              <a:buNone/>
            </a:pPr>
            <a:endParaRPr lang="en-US" sz="1100" dirty="0"/>
          </a:p>
          <a:p>
            <a:pPr marL="0" indent="0">
              <a:buNone/>
            </a:pPr>
            <a:r>
              <a:rPr lang="en-US" sz="1100" dirty="0" smtClean="0"/>
              <a:t>VII</a:t>
            </a:r>
            <a:r>
              <a:rPr lang="en-US" sz="1100" dirty="0"/>
              <a:t>. SEX-ECONOMY IN THE FIGHT AGAINST MYSTICISM </a:t>
            </a:r>
          </a:p>
          <a:p>
            <a:r>
              <a:rPr lang="en-US" sz="1100" dirty="0"/>
              <a:t>1. The three basic elements of religious feeling </a:t>
            </a:r>
          </a:p>
          <a:p>
            <a:r>
              <a:rPr lang="en-US" sz="1100" dirty="0"/>
              <a:t>2. The anchoring of religion through sexual anxiety </a:t>
            </a:r>
          </a:p>
          <a:p>
            <a:r>
              <a:rPr lang="en-US" sz="1100" dirty="0"/>
              <a:t>3. Healthy and neurotic self-confidence </a:t>
            </a:r>
          </a:p>
          <a:p>
            <a:endParaRPr lang="en-US" sz="1100" dirty="0"/>
          </a:p>
          <a:p>
            <a:pPr marL="0" indent="0">
              <a:buNone/>
            </a:pPr>
            <a:r>
              <a:rPr lang="en-US" sz="1100" dirty="0"/>
              <a:t>VIII. SOME PROBLEMS OF SEX-POLITICAL PRACTICE </a:t>
            </a:r>
          </a:p>
          <a:p>
            <a:r>
              <a:rPr lang="en-US" sz="1100" dirty="0"/>
              <a:t>1. Theory and </a:t>
            </a:r>
            <a:r>
              <a:rPr lang="en-US" sz="1100" dirty="0" smtClean="0"/>
              <a:t>practice</a:t>
            </a:r>
            <a:endParaRPr lang="en-US" sz="1100" dirty="0"/>
          </a:p>
          <a:p>
            <a:r>
              <a:rPr lang="en-US" sz="1100" dirty="0"/>
              <a:t>2. The fight against mysticism to date </a:t>
            </a:r>
          </a:p>
          <a:p>
            <a:r>
              <a:rPr lang="en-US" sz="1100" dirty="0"/>
              <a:t>3. Sexual happiness versus mysticism </a:t>
            </a:r>
          </a:p>
          <a:p>
            <a:r>
              <a:rPr lang="en-US" sz="1100" dirty="0"/>
              <a:t>4. The individual eradication of the mystical feeling </a:t>
            </a:r>
          </a:p>
          <a:p>
            <a:r>
              <a:rPr lang="en-US" sz="1100" dirty="0"/>
              <a:t>5. Objections to sex-economic practice </a:t>
            </a:r>
          </a:p>
          <a:p>
            <a:r>
              <a:rPr lang="en-US" sz="1100" dirty="0"/>
              <a:t>6. The unpolitical individual </a:t>
            </a:r>
          </a:p>
          <a:p>
            <a:endParaRPr lang="en-US" sz="1100" dirty="0"/>
          </a:p>
          <a:p>
            <a:pPr marL="0" indent="0">
              <a:buNone/>
            </a:pPr>
            <a:r>
              <a:rPr lang="en-US" sz="1100" dirty="0"/>
              <a:t>IX. THE MASSES AND THE STATE </a:t>
            </a:r>
          </a:p>
          <a:p>
            <a:r>
              <a:rPr lang="en-US" sz="1100" dirty="0"/>
              <a:t>1. What goes on in the masses of people? </a:t>
            </a:r>
          </a:p>
          <a:p>
            <a:r>
              <a:rPr lang="en-US" sz="1100" dirty="0"/>
              <a:t>2. The "socialist longing" </a:t>
            </a:r>
          </a:p>
          <a:p>
            <a:r>
              <a:rPr lang="en-US" sz="1100" dirty="0"/>
              <a:t>3. The "withering away of the state" </a:t>
            </a:r>
          </a:p>
          <a:p>
            <a:r>
              <a:rPr lang="en-US" sz="1100" dirty="0"/>
              <a:t>4. The program of the Communist Party of the Soviet Union, 1919 </a:t>
            </a:r>
          </a:p>
          <a:p>
            <a:r>
              <a:rPr lang="en-US" sz="1100" dirty="0"/>
              <a:t>5. "The introduction of Soviet democracy" </a:t>
            </a:r>
          </a:p>
          <a:p>
            <a:r>
              <a:rPr lang="en-US" sz="1100" dirty="0"/>
              <a:t>6. The development of the authoritarian state apparatus from rational </a:t>
            </a:r>
            <a:r>
              <a:rPr lang="en-US" sz="1100" dirty="0" smtClean="0"/>
              <a:t>social </a:t>
            </a:r>
            <a:r>
              <a:rPr lang="fr-BE" sz="1100" dirty="0" err="1" smtClean="0"/>
              <a:t>interrelationships</a:t>
            </a:r>
            <a:endParaRPr lang="fr-BE" sz="1100" dirty="0"/>
          </a:p>
          <a:p>
            <a:r>
              <a:rPr lang="en-US" sz="1100" dirty="0"/>
              <a:t>7. The social function of state capitalism </a:t>
            </a:r>
          </a:p>
          <a:p>
            <a:r>
              <a:rPr lang="en-US" sz="1100" dirty="0"/>
              <a:t>8. The biosocial functions of work. The problem of "voluntary work</a:t>
            </a:r>
          </a:p>
          <a:p>
            <a:r>
              <a:rPr lang="fr-BE" sz="1100" dirty="0"/>
              <a:t>discipline"</a:t>
            </a:r>
          </a:p>
          <a:p>
            <a:pPr marL="0" indent="0">
              <a:buNone/>
            </a:pPr>
            <a:endParaRPr lang="fr-BE" sz="1100" dirty="0"/>
          </a:p>
          <a:p>
            <a:pPr marL="0" indent="0">
              <a:buNone/>
            </a:pPr>
            <a:r>
              <a:rPr lang="fr-BE" sz="1100" dirty="0"/>
              <a:t>X. WORK DEMOCRACY </a:t>
            </a:r>
          </a:p>
          <a:p>
            <a:r>
              <a:rPr lang="en-US" sz="1100" dirty="0"/>
              <a:t>1. Give responsibility to vitally necessary work! </a:t>
            </a:r>
          </a:p>
          <a:p>
            <a:r>
              <a:rPr lang="en-US" sz="1100" dirty="0"/>
              <a:t>2. The biological miscalculation in the human struggle for freedom </a:t>
            </a:r>
          </a:p>
          <a:p>
            <a:r>
              <a:rPr lang="en-US" sz="1100" dirty="0"/>
              <a:t>3. Work democracy versus politics. The natural social forces for the </a:t>
            </a:r>
            <a:r>
              <a:rPr lang="en-US" sz="1100" dirty="0" smtClean="0"/>
              <a:t>mastery </a:t>
            </a:r>
            <a:r>
              <a:rPr lang="fr-BE" sz="1100" dirty="0" smtClean="0"/>
              <a:t>of </a:t>
            </a:r>
            <a:r>
              <a:rPr lang="fr-BE" sz="1100" dirty="0"/>
              <a:t>the </a:t>
            </a:r>
            <a:r>
              <a:rPr lang="fr-BE" sz="1100" dirty="0" err="1"/>
              <a:t>emotional</a:t>
            </a:r>
            <a:r>
              <a:rPr lang="fr-BE" sz="1100" dirty="0"/>
              <a:t> </a:t>
            </a:r>
            <a:r>
              <a:rPr lang="fr-BE" sz="1100" dirty="0" err="1" smtClean="0"/>
              <a:t>plague</a:t>
            </a:r>
            <a:endParaRPr lang="fr-BE" sz="1100" dirty="0"/>
          </a:p>
        </p:txBody>
      </p:sp>
    </p:spTree>
    <p:extLst>
      <p:ext uri="{BB962C8B-B14F-4D97-AF65-F5344CB8AC3E}">
        <p14:creationId xmlns:p14="http://schemas.microsoft.com/office/powerpoint/2010/main" val="2159404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424936" cy="6336704"/>
          </a:xfrm>
        </p:spPr>
        <p:txBody>
          <a:bodyPr>
            <a:normAutofit fontScale="25000" lnSpcReduction="20000"/>
          </a:bodyPr>
          <a:lstStyle/>
          <a:p>
            <a:pPr marL="0" indent="0">
              <a:buNone/>
            </a:pPr>
            <a:r>
              <a:rPr lang="en-US" sz="4800" dirty="0" smtClean="0"/>
              <a:t>If </a:t>
            </a:r>
            <a:r>
              <a:rPr lang="en-US" sz="4800" dirty="0"/>
              <a:t>one looks with critical eyes at the picture of bolshevism provided by Lenin's pamphlet, the following main points may be recognized as characteristics of bolshevism: </a:t>
            </a:r>
          </a:p>
          <a:p>
            <a:pPr marL="914400" indent="-914400">
              <a:buAutoNum type="arabicPeriod"/>
            </a:pPr>
            <a:r>
              <a:rPr lang="en-US" sz="4800" dirty="0" smtClean="0"/>
              <a:t>Bolshevism </a:t>
            </a:r>
            <a:r>
              <a:rPr lang="en-US" sz="4800" dirty="0"/>
              <a:t>is a </a:t>
            </a:r>
            <a:r>
              <a:rPr lang="en-US" sz="4800" b="1" u="sng" dirty="0"/>
              <a:t>nationalistic doctrine</a:t>
            </a:r>
            <a:r>
              <a:rPr lang="en-US" sz="4800" dirty="0"/>
              <a:t>. </a:t>
            </a:r>
            <a:endParaRPr lang="en-US" sz="4800" dirty="0" smtClean="0"/>
          </a:p>
          <a:p>
            <a:pPr marL="0" indent="0">
              <a:buNone/>
            </a:pPr>
            <a:r>
              <a:rPr lang="en-US" sz="4800" dirty="0" smtClean="0"/>
              <a:t>Originally </a:t>
            </a:r>
            <a:r>
              <a:rPr lang="en-US" sz="4800" dirty="0"/>
              <a:t>and essentially conceived to solve a national problem, it was later elevated to a theory and practice of international scope and to a general doctrine. Its nationalistic character comes to light also in its position on the struggle for national independence of suppressed nations. </a:t>
            </a:r>
          </a:p>
          <a:p>
            <a:pPr marL="914400" indent="-914400">
              <a:buAutoNum type="arabicPeriod" startAt="2"/>
            </a:pPr>
            <a:r>
              <a:rPr lang="en-US" sz="4800" dirty="0" smtClean="0"/>
              <a:t>Bolshevism </a:t>
            </a:r>
            <a:r>
              <a:rPr lang="en-US" sz="4800" dirty="0"/>
              <a:t>is an </a:t>
            </a:r>
            <a:r>
              <a:rPr lang="en-US" sz="4800" b="1" u="sng" dirty="0"/>
              <a:t>authoritarian system</a:t>
            </a:r>
            <a:r>
              <a:rPr lang="en-US" sz="4800" dirty="0"/>
              <a:t>. </a:t>
            </a:r>
            <a:endParaRPr lang="en-US" sz="4800" dirty="0" smtClean="0"/>
          </a:p>
          <a:p>
            <a:pPr marL="0" indent="0">
              <a:buNone/>
            </a:pPr>
            <a:r>
              <a:rPr lang="en-US" sz="4800" dirty="0" smtClean="0"/>
              <a:t>The </a:t>
            </a:r>
            <a:r>
              <a:rPr lang="en-US" sz="4800" dirty="0"/>
              <a:t>peak of the social pyramid is the most important and determining point. Authority is realized in the all-powerful person. In the leader myth the bourgeois personality ideal celebrates its highest triumphs. </a:t>
            </a:r>
          </a:p>
          <a:p>
            <a:pPr marL="914400" indent="-914400">
              <a:buAutoNum type="arabicPeriod" startAt="3"/>
            </a:pPr>
            <a:r>
              <a:rPr lang="en-US" sz="4800" dirty="0" smtClean="0"/>
              <a:t>Organizationally</a:t>
            </a:r>
            <a:r>
              <a:rPr lang="en-US" sz="4800" dirty="0"/>
              <a:t>, Bolshevism is </a:t>
            </a:r>
            <a:r>
              <a:rPr lang="en-US" sz="4800" b="1" u="sng" dirty="0"/>
              <a:t>highly centralistic</a:t>
            </a:r>
            <a:r>
              <a:rPr lang="en-US" sz="4800" dirty="0"/>
              <a:t>. </a:t>
            </a:r>
            <a:endParaRPr lang="en-US" sz="4800" dirty="0" smtClean="0"/>
          </a:p>
          <a:p>
            <a:pPr marL="0" indent="0">
              <a:buNone/>
            </a:pPr>
            <a:r>
              <a:rPr lang="en-US" sz="4800" dirty="0" smtClean="0"/>
              <a:t>The </a:t>
            </a:r>
            <a:r>
              <a:rPr lang="en-US" sz="4800" dirty="0"/>
              <a:t>central committee has responsibility for all initiative, leadership, instruction, commands. As in the bourgeois state, the leading members of the organization play the role of the bourgeoisie; the sole role of the workers is to obey orders. </a:t>
            </a:r>
          </a:p>
          <a:p>
            <a:pPr marL="0" indent="0">
              <a:buNone/>
            </a:pPr>
            <a:r>
              <a:rPr lang="en-US" sz="4800" dirty="0"/>
              <a:t>4</a:t>
            </a:r>
            <a:r>
              <a:rPr lang="en-US" sz="4800" dirty="0" smtClean="0"/>
              <a:t>.	Bolshevism </a:t>
            </a:r>
            <a:r>
              <a:rPr lang="en-US" sz="4800" dirty="0"/>
              <a:t>represents a </a:t>
            </a:r>
            <a:r>
              <a:rPr lang="en-US" sz="4800" b="1" u="sng" dirty="0"/>
              <a:t>militant power policy. Exclusively interested in political power</a:t>
            </a:r>
            <a:r>
              <a:rPr lang="en-US" sz="4800" dirty="0"/>
              <a:t>, it is no different from the forms of rule in the traditional bourgeois sense. Even in the organization proper there is no self-determination by the members. The army serves the party as the great example of organization. </a:t>
            </a:r>
          </a:p>
          <a:p>
            <a:pPr marL="914400" indent="-914400">
              <a:buAutoNum type="arabicPeriod" startAt="5"/>
            </a:pPr>
            <a:r>
              <a:rPr lang="en-US" sz="4800" dirty="0" smtClean="0"/>
              <a:t>Bolshevism </a:t>
            </a:r>
            <a:r>
              <a:rPr lang="en-US" sz="4800" dirty="0"/>
              <a:t>is </a:t>
            </a:r>
            <a:r>
              <a:rPr lang="en-US" sz="4800" dirty="0" smtClean="0"/>
              <a:t> </a:t>
            </a:r>
            <a:r>
              <a:rPr lang="en-US" sz="4800" b="1" u="sng" dirty="0" smtClean="0"/>
              <a:t>dictatorship</a:t>
            </a:r>
            <a:r>
              <a:rPr lang="en-US" sz="4800" dirty="0"/>
              <a:t>. </a:t>
            </a:r>
            <a:endParaRPr lang="en-US" sz="4800" dirty="0" smtClean="0"/>
          </a:p>
          <a:p>
            <a:pPr marL="0" indent="0">
              <a:buNone/>
            </a:pPr>
            <a:r>
              <a:rPr lang="en-US" sz="4800" dirty="0" smtClean="0"/>
              <a:t>Working </a:t>
            </a:r>
            <a:r>
              <a:rPr lang="en-US" sz="4800" dirty="0"/>
              <a:t>with brute force and terroristic measures, it directs all its functions toward the suppression of all non-Bolshevik institutions and opinions. Its "dictatorship of the proletariat" is the dictatorship of a bureaucracy or a single person. </a:t>
            </a:r>
          </a:p>
          <a:p>
            <a:pPr marL="914400" indent="-914400">
              <a:buAutoNum type="arabicPeriod" startAt="6"/>
            </a:pPr>
            <a:r>
              <a:rPr lang="en-US" sz="4800" dirty="0" smtClean="0"/>
              <a:t>Bolshevism </a:t>
            </a:r>
            <a:r>
              <a:rPr lang="en-US" sz="4800" dirty="0"/>
              <a:t>is a </a:t>
            </a:r>
            <a:r>
              <a:rPr lang="en-US" sz="4800" b="1" u="sng" dirty="0"/>
              <a:t>mechanistic method</a:t>
            </a:r>
            <a:r>
              <a:rPr lang="en-US" sz="4800" dirty="0"/>
              <a:t>. </a:t>
            </a:r>
            <a:endParaRPr lang="en-US" sz="4800" dirty="0" smtClean="0"/>
          </a:p>
          <a:p>
            <a:pPr marL="0" indent="0">
              <a:buNone/>
            </a:pPr>
            <a:r>
              <a:rPr lang="en-US" sz="4800" dirty="0" smtClean="0"/>
              <a:t>It </a:t>
            </a:r>
            <a:r>
              <a:rPr lang="en-US" sz="4800" dirty="0"/>
              <a:t>aspires to the automatic co-ordination, the technically secured </a:t>
            </a:r>
            <a:r>
              <a:rPr lang="en-US" sz="4800" dirty="0" smtClean="0"/>
              <a:t>conformity</a:t>
            </a:r>
            <a:r>
              <a:rPr lang="en-US" sz="4800" dirty="0"/>
              <a:t>, and the most efficient totalitarianism as a goal of social order. The </a:t>
            </a:r>
            <a:r>
              <a:rPr lang="en-US" sz="4800" dirty="0" err="1"/>
              <a:t>centralistically</a:t>
            </a:r>
            <a:r>
              <a:rPr lang="en-US" sz="4800" dirty="0"/>
              <a:t> "planned" economy consciously confuses technical-organizational problems with socio-economic questions. </a:t>
            </a:r>
          </a:p>
          <a:p>
            <a:pPr marL="0" indent="0">
              <a:buNone/>
            </a:pPr>
            <a:r>
              <a:rPr lang="en-US" sz="4800" dirty="0"/>
              <a:t>7. </a:t>
            </a:r>
            <a:r>
              <a:rPr lang="en-US" sz="4800" dirty="0" smtClean="0"/>
              <a:t>	The </a:t>
            </a:r>
            <a:r>
              <a:rPr lang="en-US" sz="4800" dirty="0"/>
              <a:t>social structure of Bolshevism is of a bourgeois nature. It does not abolish the </a:t>
            </a:r>
            <a:r>
              <a:rPr lang="en-US" sz="4800" b="1" u="sng" dirty="0"/>
              <a:t>wage system and refuses proletarian self-determination over the products of </a:t>
            </a:r>
            <a:r>
              <a:rPr lang="en-US" sz="4800" b="1" u="sng" dirty="0" err="1"/>
              <a:t>labour</a:t>
            </a:r>
            <a:r>
              <a:rPr lang="en-US" sz="4800" b="1" u="sng" dirty="0"/>
              <a:t>. </a:t>
            </a:r>
            <a:r>
              <a:rPr lang="en-US" sz="4800" dirty="0"/>
              <a:t>It remains therewith fundamentally within the class frame of the bourgeois social order. </a:t>
            </a:r>
            <a:r>
              <a:rPr lang="en-US" sz="4800" b="1" u="sng" dirty="0"/>
              <a:t>Capitalism is perpetuated</a:t>
            </a:r>
            <a:r>
              <a:rPr lang="en-US" sz="4800" dirty="0"/>
              <a:t>. </a:t>
            </a:r>
          </a:p>
          <a:p>
            <a:pPr marL="0" indent="0">
              <a:buNone/>
            </a:pPr>
            <a:r>
              <a:rPr lang="en-US" sz="4800" dirty="0"/>
              <a:t>8. </a:t>
            </a:r>
            <a:r>
              <a:rPr lang="en-US" sz="4800" dirty="0" smtClean="0"/>
              <a:t>	Bolshevism </a:t>
            </a:r>
            <a:r>
              <a:rPr lang="en-US" sz="4800" dirty="0"/>
              <a:t>is </a:t>
            </a:r>
            <a:r>
              <a:rPr lang="en-US" sz="4800" dirty="0" smtClean="0"/>
              <a:t> a </a:t>
            </a:r>
            <a:r>
              <a:rPr lang="en-US" sz="4800" dirty="0"/>
              <a:t>revolutionary element only in the frame of the bourgeois revolution. Unable to realize the soviet system, it is thereby unable to transform essentially the structure of bourgeois society and its economy. It establishes not socialism but </a:t>
            </a:r>
            <a:r>
              <a:rPr lang="en-US" sz="4800" b="1" u="sng" dirty="0"/>
              <a:t>state capitalism</a:t>
            </a:r>
            <a:r>
              <a:rPr lang="en-US" sz="4800" dirty="0"/>
              <a:t>. </a:t>
            </a:r>
          </a:p>
          <a:p>
            <a:pPr marL="0" indent="0">
              <a:buNone/>
            </a:pPr>
            <a:r>
              <a:rPr lang="en-US" sz="4800" dirty="0" smtClean="0"/>
              <a:t>9. 	Bolshevism </a:t>
            </a:r>
            <a:r>
              <a:rPr lang="en-US" sz="4800" dirty="0"/>
              <a:t>is not a bridge leading eventually into the socialist society. Without the soviet system, without the total radical revolution of men and things, it cannot fulfil the most essential of all socialistic demands, which is to end the capitalist human-self-alienation. It represents the last stage of bourgeois society and not the first step towards a new society. </a:t>
            </a:r>
            <a:endParaRPr lang="en-US" sz="4800" dirty="0" smtClean="0"/>
          </a:p>
          <a:p>
            <a:pPr marL="0" indent="0">
              <a:buNone/>
            </a:pPr>
            <a:endParaRPr lang="en-US" sz="4800" dirty="0"/>
          </a:p>
          <a:p>
            <a:pPr marL="0" indent="0">
              <a:buNone/>
            </a:pPr>
            <a:r>
              <a:rPr lang="en-US" sz="4800" b="1" dirty="0"/>
              <a:t>These nine points represent an unbridgeable opposition between bolshevism and socialism. They demonstrate with all necessary clarity the bourgeois character of the bolshevist movement and its close relationship to fascism. Nationalism, authoritarianism, centralism, leader dictatorship, power policies, terror-rule, mechanistic dynamics, and inability to socialize-all these essential characteristics of fascism were and are existing in bolshevism. </a:t>
            </a:r>
            <a:r>
              <a:rPr lang="en-US" sz="4800" b="1" u="sng" dirty="0"/>
              <a:t>Fascism is merely a copy of bolshevism</a:t>
            </a:r>
            <a:r>
              <a:rPr lang="en-US" sz="4800" b="1" dirty="0"/>
              <a:t>. For this reason the struggle against the one must begin with the struggle against the other. </a:t>
            </a:r>
            <a:endParaRPr lang="en-US" sz="4800" b="1" dirty="0" smtClean="0"/>
          </a:p>
          <a:p>
            <a:pPr marL="0" indent="0">
              <a:buNone/>
            </a:pPr>
            <a:endParaRPr lang="nl-NL" sz="4300" dirty="0"/>
          </a:p>
          <a:p>
            <a:pPr marL="0" indent="0">
              <a:buNone/>
            </a:pPr>
            <a:r>
              <a:rPr lang="nl-NL" sz="4300" dirty="0" smtClean="0"/>
              <a:t>Otto Rühle – The struggle against fascism begins with the struggle against bolshevism (1939)</a:t>
            </a:r>
            <a:endParaRPr lang="nl-NL" sz="4300" dirty="0"/>
          </a:p>
          <a:p>
            <a:pPr marL="0" indent="0">
              <a:buNone/>
            </a:pPr>
            <a:endParaRPr lang="fr-BE" dirty="0"/>
          </a:p>
        </p:txBody>
      </p:sp>
    </p:spTree>
    <p:extLst>
      <p:ext uri="{BB962C8B-B14F-4D97-AF65-F5344CB8AC3E}">
        <p14:creationId xmlns:p14="http://schemas.microsoft.com/office/powerpoint/2010/main" val="1208581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BE" dirty="0" smtClean="0"/>
              <a:t>Erich Fromm:</a:t>
            </a:r>
            <a:br>
              <a:rPr lang="nl-BE" dirty="0" smtClean="0"/>
            </a:br>
            <a:r>
              <a:rPr lang="nl-BE" dirty="0" smtClean="0"/>
              <a:t>Fear of Freedom</a:t>
            </a:r>
            <a:endParaRPr lang="fr-BE" dirty="0"/>
          </a:p>
        </p:txBody>
      </p:sp>
      <p:sp>
        <p:nvSpPr>
          <p:cNvPr id="3" name="Content Placeholder 2"/>
          <p:cNvSpPr>
            <a:spLocks noGrp="1"/>
          </p:cNvSpPr>
          <p:nvPr>
            <p:ph idx="1"/>
          </p:nvPr>
        </p:nvSpPr>
        <p:spPr>
          <a:xfrm>
            <a:off x="251520" y="1556792"/>
            <a:ext cx="8640960" cy="5112568"/>
          </a:xfrm>
        </p:spPr>
        <p:txBody>
          <a:bodyPr>
            <a:normAutofit fontScale="62500" lnSpcReduction="20000"/>
          </a:bodyPr>
          <a:lstStyle/>
          <a:p>
            <a:r>
              <a:rPr lang="fr-BE" dirty="0" err="1" smtClean="0"/>
              <a:t>Foreword</a:t>
            </a:r>
            <a:endParaRPr lang="fr-BE" dirty="0"/>
          </a:p>
          <a:p>
            <a:endParaRPr lang="fr-BE" dirty="0"/>
          </a:p>
          <a:p>
            <a:r>
              <a:rPr lang="fr-BE" dirty="0"/>
              <a:t>1</a:t>
            </a:r>
            <a:r>
              <a:rPr lang="fr-BE" dirty="0" smtClean="0"/>
              <a:t> </a:t>
            </a:r>
            <a:r>
              <a:rPr lang="fr-BE" dirty="0" err="1"/>
              <a:t>Freedom</a:t>
            </a:r>
            <a:r>
              <a:rPr lang="fr-BE" dirty="0"/>
              <a:t>--A </a:t>
            </a:r>
            <a:r>
              <a:rPr lang="fr-BE" dirty="0" err="1"/>
              <a:t>Psychological</a:t>
            </a:r>
            <a:r>
              <a:rPr lang="fr-BE" dirty="0"/>
              <a:t> </a:t>
            </a:r>
            <a:r>
              <a:rPr lang="fr-BE" dirty="0" err="1"/>
              <a:t>Problem</a:t>
            </a:r>
            <a:r>
              <a:rPr lang="fr-BE" dirty="0"/>
              <a:t>? </a:t>
            </a:r>
          </a:p>
          <a:p>
            <a:r>
              <a:rPr lang="en-US" dirty="0"/>
              <a:t>2 The Emergence of the Individual and </a:t>
            </a:r>
            <a:r>
              <a:rPr lang="en-US" dirty="0" smtClean="0"/>
              <a:t>the </a:t>
            </a:r>
            <a:r>
              <a:rPr lang="fr-BE" dirty="0" err="1" smtClean="0"/>
              <a:t>Ambiguity</a:t>
            </a:r>
            <a:r>
              <a:rPr lang="fr-BE" dirty="0" smtClean="0"/>
              <a:t> of </a:t>
            </a:r>
            <a:r>
              <a:rPr lang="fr-BE" dirty="0" err="1" smtClean="0"/>
              <a:t>Freedom</a:t>
            </a:r>
            <a:r>
              <a:rPr lang="fr-BE" dirty="0" smtClean="0"/>
              <a:t> </a:t>
            </a:r>
          </a:p>
          <a:p>
            <a:r>
              <a:rPr lang="en-US" dirty="0" smtClean="0"/>
              <a:t>3 </a:t>
            </a:r>
            <a:r>
              <a:rPr lang="en-US" dirty="0"/>
              <a:t>Freedom in the Age of the Reformation </a:t>
            </a:r>
          </a:p>
          <a:p>
            <a:pPr lvl="1"/>
            <a:r>
              <a:rPr lang="en-US" dirty="0"/>
              <a:t>1 Medieval Background and the Renaissance </a:t>
            </a:r>
          </a:p>
          <a:p>
            <a:pPr lvl="1"/>
            <a:r>
              <a:rPr lang="en-US" dirty="0"/>
              <a:t>2 The Period of the Reformation 54</a:t>
            </a:r>
          </a:p>
          <a:p>
            <a:r>
              <a:rPr lang="en-US" dirty="0"/>
              <a:t>4 The Two Aspects of Freedom for Modern Man </a:t>
            </a:r>
          </a:p>
          <a:p>
            <a:r>
              <a:rPr lang="fr-BE" dirty="0"/>
              <a:t>5 </a:t>
            </a:r>
            <a:r>
              <a:rPr lang="fr-BE" dirty="0" err="1"/>
              <a:t>Mechanisms</a:t>
            </a:r>
            <a:r>
              <a:rPr lang="fr-BE" dirty="0"/>
              <a:t> of </a:t>
            </a:r>
            <a:r>
              <a:rPr lang="fr-BE" dirty="0" smtClean="0"/>
              <a:t>Escape </a:t>
            </a:r>
            <a:endParaRPr lang="fr-BE" dirty="0"/>
          </a:p>
          <a:p>
            <a:pPr lvl="1"/>
            <a:r>
              <a:rPr lang="fr-BE" dirty="0"/>
              <a:t>1 </a:t>
            </a:r>
            <a:r>
              <a:rPr lang="fr-BE" dirty="0" err="1"/>
              <a:t>Authoritarianism</a:t>
            </a:r>
            <a:endParaRPr lang="fr-BE" dirty="0"/>
          </a:p>
          <a:p>
            <a:pPr lvl="1"/>
            <a:r>
              <a:rPr lang="fr-BE" dirty="0" smtClean="0"/>
              <a:t>2 </a:t>
            </a:r>
            <a:r>
              <a:rPr lang="fr-BE" dirty="0" err="1"/>
              <a:t>Destructiveness</a:t>
            </a:r>
            <a:endParaRPr lang="fr-BE" dirty="0"/>
          </a:p>
          <a:p>
            <a:pPr lvl="1"/>
            <a:r>
              <a:rPr lang="fr-BE" dirty="0" smtClean="0"/>
              <a:t>3 </a:t>
            </a:r>
            <a:r>
              <a:rPr lang="fr-BE" dirty="0" err="1"/>
              <a:t>Automaton</a:t>
            </a:r>
            <a:r>
              <a:rPr lang="fr-BE" dirty="0"/>
              <a:t> </a:t>
            </a:r>
            <a:r>
              <a:rPr lang="fr-BE" dirty="0" err="1"/>
              <a:t>Conformity</a:t>
            </a:r>
            <a:r>
              <a:rPr lang="fr-BE" dirty="0"/>
              <a:t> </a:t>
            </a:r>
          </a:p>
          <a:p>
            <a:r>
              <a:rPr lang="fr-BE" dirty="0"/>
              <a:t>6 Psychology of </a:t>
            </a:r>
            <a:r>
              <a:rPr lang="fr-BE" dirty="0" err="1"/>
              <a:t>Nazism</a:t>
            </a:r>
            <a:endParaRPr lang="fr-BE" dirty="0"/>
          </a:p>
          <a:p>
            <a:r>
              <a:rPr lang="en-US" dirty="0" smtClean="0"/>
              <a:t>7 </a:t>
            </a:r>
            <a:r>
              <a:rPr lang="en-US" dirty="0"/>
              <a:t>Freedom and Democracy </a:t>
            </a:r>
          </a:p>
          <a:p>
            <a:pPr lvl="1"/>
            <a:r>
              <a:rPr lang="en-US" dirty="0"/>
              <a:t>1 The Illusion of Individuality 207</a:t>
            </a:r>
          </a:p>
          <a:p>
            <a:pPr lvl="1"/>
            <a:r>
              <a:rPr lang="en-US" dirty="0"/>
              <a:t>2 Freedom and Spontaneity 221</a:t>
            </a:r>
          </a:p>
          <a:p>
            <a:r>
              <a:rPr lang="en-US" dirty="0"/>
              <a:t>Appendix: Character and the </a:t>
            </a:r>
            <a:r>
              <a:rPr lang="en-US" dirty="0" smtClean="0"/>
              <a:t>Social </a:t>
            </a:r>
            <a:r>
              <a:rPr lang="fr-BE" dirty="0" err="1" smtClean="0"/>
              <a:t>Process</a:t>
            </a:r>
            <a:endParaRPr lang="fr-BE" dirty="0"/>
          </a:p>
        </p:txBody>
      </p:sp>
    </p:spTree>
    <p:extLst>
      <p:ext uri="{BB962C8B-B14F-4D97-AF65-F5344CB8AC3E}">
        <p14:creationId xmlns:p14="http://schemas.microsoft.com/office/powerpoint/2010/main" val="2418972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WORDS, WORDS, WORDS</a:t>
            </a:r>
            <a:endParaRPr lang="fr-BE" dirty="0"/>
          </a:p>
        </p:txBody>
      </p:sp>
      <p:sp>
        <p:nvSpPr>
          <p:cNvPr id="3" name="Content Placeholder 2"/>
          <p:cNvSpPr>
            <a:spLocks noGrp="1"/>
          </p:cNvSpPr>
          <p:nvPr>
            <p:ph idx="1"/>
          </p:nvPr>
        </p:nvSpPr>
        <p:spPr/>
        <p:txBody>
          <a:bodyPr/>
          <a:lstStyle/>
          <a:p>
            <a:r>
              <a:rPr lang="nl-BE" dirty="0" smtClean="0"/>
              <a:t>Fascism, Nazism</a:t>
            </a:r>
          </a:p>
          <a:p>
            <a:r>
              <a:rPr lang="nl-BE" dirty="0" smtClean="0"/>
              <a:t>Right – Left </a:t>
            </a:r>
          </a:p>
          <a:p>
            <a:pPr marL="0" indent="0">
              <a:buNone/>
            </a:pPr>
            <a:r>
              <a:rPr lang="nl-BE" dirty="0"/>
              <a:t>	</a:t>
            </a:r>
            <a:r>
              <a:rPr lang="nl-BE" sz="2800" dirty="0" smtClean="0"/>
              <a:t>(royalists versus authoritarian ‘socialists’ and 	republicans in the French Parliament) </a:t>
            </a:r>
          </a:p>
          <a:p>
            <a:r>
              <a:rPr lang="nl-BE" dirty="0" smtClean="0"/>
              <a:t>revolutionary – reactionary conservatism – reformism/social democracy</a:t>
            </a:r>
          </a:p>
          <a:p>
            <a:r>
              <a:rPr lang="nl-BE" dirty="0" smtClean="0"/>
              <a:t>Totalitarianism, authoritarianism</a:t>
            </a:r>
          </a:p>
          <a:p>
            <a:endParaRPr lang="nl-BE" dirty="0" smtClean="0"/>
          </a:p>
          <a:p>
            <a:endParaRPr lang="fr-BE" dirty="0"/>
          </a:p>
        </p:txBody>
      </p:sp>
    </p:spTree>
    <p:extLst>
      <p:ext uri="{BB962C8B-B14F-4D97-AF65-F5344CB8AC3E}">
        <p14:creationId xmlns:p14="http://schemas.microsoft.com/office/powerpoint/2010/main" val="2385775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nl-NL" sz="4000" dirty="0" smtClean="0"/>
              <a:t>Definitions:</a:t>
            </a:r>
            <a:br>
              <a:rPr lang="nl-NL" sz="4000" dirty="0" smtClean="0"/>
            </a:br>
            <a:endParaRPr lang="fr-BE" dirty="0"/>
          </a:p>
        </p:txBody>
      </p:sp>
      <p:sp>
        <p:nvSpPr>
          <p:cNvPr id="3" name="Content Placeholder 2"/>
          <p:cNvSpPr>
            <a:spLocks noGrp="1"/>
          </p:cNvSpPr>
          <p:nvPr>
            <p:ph idx="1"/>
          </p:nvPr>
        </p:nvSpPr>
        <p:spPr/>
        <p:txBody>
          <a:bodyPr/>
          <a:lstStyle/>
          <a:p>
            <a:pPr marL="571500" lvl="1" indent="-571500">
              <a:buFont typeface="Arial" panose="020B0604020202020204" pitchFamily="34" charset="0"/>
              <a:buChar char="•"/>
            </a:pPr>
            <a:r>
              <a:rPr lang="nl-NL" sz="4000" dirty="0" smtClean="0"/>
              <a:t>Mussolini</a:t>
            </a:r>
          </a:p>
          <a:p>
            <a:pPr marL="571500" lvl="1" indent="-571500">
              <a:buFont typeface="Arial" panose="020B0604020202020204" pitchFamily="34" charset="0"/>
              <a:buChar char="•"/>
            </a:pPr>
            <a:r>
              <a:rPr lang="nl-NL" sz="4000" dirty="0" smtClean="0"/>
              <a:t>Dictionary</a:t>
            </a:r>
          </a:p>
          <a:p>
            <a:pPr marL="571500" lvl="1" indent="-571500">
              <a:buFont typeface="Arial" panose="020B0604020202020204" pitchFamily="34" charset="0"/>
              <a:buChar char="•"/>
            </a:pPr>
            <a:r>
              <a:rPr lang="nl-NL" sz="4000" dirty="0" smtClean="0"/>
              <a:t>‘Friendly Fascism’ – Bertram Gross</a:t>
            </a:r>
          </a:p>
          <a:p>
            <a:pPr marL="571500" lvl="1" indent="-571500">
              <a:buFont typeface="Arial" panose="020B0604020202020204" pitchFamily="34" charset="0"/>
              <a:buChar char="•"/>
            </a:pPr>
            <a:r>
              <a:rPr lang="nl-NL" sz="4000" dirty="0" smtClean="0"/>
              <a:t>Wilhelm Reich</a:t>
            </a:r>
          </a:p>
          <a:p>
            <a:pPr marL="571500" lvl="1" indent="-571500">
              <a:buFont typeface="Arial" panose="020B0604020202020204" pitchFamily="34" charset="0"/>
              <a:buChar char="•"/>
            </a:pPr>
            <a:r>
              <a:rPr lang="nl-NL" sz="4000" dirty="0" smtClean="0"/>
              <a:t>WORDS, WORDS, WORDS</a:t>
            </a:r>
          </a:p>
          <a:p>
            <a:pPr marL="457200" lvl="1" indent="-457200">
              <a:buFont typeface="Arial" charset="0"/>
              <a:buChar char="•"/>
            </a:pPr>
            <a:endParaRPr lang="fr-BE" dirty="0"/>
          </a:p>
        </p:txBody>
      </p:sp>
    </p:spTree>
    <p:extLst>
      <p:ext uri="{BB962C8B-B14F-4D97-AF65-F5344CB8AC3E}">
        <p14:creationId xmlns:p14="http://schemas.microsoft.com/office/powerpoint/2010/main" val="3812014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nl-NL" sz="4000" dirty="0" smtClean="0"/>
              <a:t>Historic fundamental elements: </a:t>
            </a:r>
            <a:br>
              <a:rPr lang="nl-NL" sz="4000" dirty="0" smtClean="0"/>
            </a:br>
            <a:endParaRPr lang="fr-BE" dirty="0"/>
          </a:p>
        </p:txBody>
      </p:sp>
      <p:sp>
        <p:nvSpPr>
          <p:cNvPr id="3" name="Content Placeholder 2"/>
          <p:cNvSpPr>
            <a:spLocks noGrp="1"/>
          </p:cNvSpPr>
          <p:nvPr>
            <p:ph idx="1"/>
          </p:nvPr>
        </p:nvSpPr>
        <p:spPr/>
        <p:txBody>
          <a:bodyPr>
            <a:normAutofit fontScale="47500" lnSpcReduction="20000"/>
          </a:bodyPr>
          <a:lstStyle/>
          <a:p>
            <a:pPr>
              <a:buFontTx/>
              <a:buChar char="-"/>
            </a:pPr>
            <a:r>
              <a:rPr lang="nl-NL" sz="4000" dirty="0" smtClean="0"/>
              <a:t>(</a:t>
            </a:r>
            <a:r>
              <a:rPr lang="nl-NL" sz="4000" dirty="0"/>
              <a:t>from  post WWI, Spain /1920’s, active and passive role of bourgeois ‘democracy’; dictatorship in Portugal, Spain, Germany, Greece, Russia, US,...</a:t>
            </a:r>
          </a:p>
          <a:p>
            <a:pPr>
              <a:buFontTx/>
              <a:buChar char="-"/>
            </a:pPr>
            <a:r>
              <a:rPr lang="nl-NL" sz="4000" dirty="0"/>
              <a:t>role of bolshevism/marxism: sociaal-democratie in Duitsland, Treaty of Brest-Litovsk (Spartacus Germany, Makhnovtsjina Ukraine, etc) pact Stalin en Hitler, (“Von Ribbentrop/Molotov) etc + role of anarchism</a:t>
            </a:r>
          </a:p>
          <a:p>
            <a:pPr>
              <a:buFontTx/>
              <a:buChar char="-"/>
            </a:pPr>
            <a:endParaRPr lang="nl-NL" sz="4000" dirty="0"/>
          </a:p>
          <a:p>
            <a:pPr>
              <a:buFontTx/>
              <a:buChar char="-"/>
            </a:pPr>
            <a:r>
              <a:rPr lang="nl-NL" sz="4000" dirty="0"/>
              <a:t>Fascism today: Blitzkrieg/Shock Capitalism, marketing, industrialisation, global trade, growth economy, militarization of society, </a:t>
            </a:r>
          </a:p>
          <a:p>
            <a:pPr>
              <a:buFontTx/>
              <a:buChar char="-"/>
            </a:pPr>
            <a:r>
              <a:rPr lang="nl-NL" sz="4000" dirty="0"/>
              <a:t>Evaluation of ‘Peoples Front’-strategy of protecting bourgeois  ‘democracy’ by ‘the left’</a:t>
            </a:r>
          </a:p>
          <a:p>
            <a:pPr>
              <a:buFontTx/>
              <a:buChar char="-"/>
            </a:pPr>
            <a:r>
              <a:rPr lang="nl-NL" sz="4000" dirty="0"/>
              <a:t>Other strategies and cliffhangers (looking to the future): active strategies anti-imperialism, refugees, climate, peace movement, feminism, anti-capitalism</a:t>
            </a:r>
          </a:p>
          <a:p>
            <a:pPr>
              <a:buFontTx/>
              <a:buChar char="-"/>
            </a:pPr>
            <a:r>
              <a:rPr lang="nl-NL" sz="4000" dirty="0"/>
              <a:t>-...</a:t>
            </a:r>
            <a:endParaRPr lang="fr-BE" dirty="0"/>
          </a:p>
        </p:txBody>
      </p:sp>
    </p:spTree>
    <p:extLst>
      <p:ext uri="{BB962C8B-B14F-4D97-AF65-F5344CB8AC3E}">
        <p14:creationId xmlns:p14="http://schemas.microsoft.com/office/powerpoint/2010/main" val="300122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Media Interlude</a:t>
            </a:r>
            <a:endParaRPr lang="fr-BE" dirty="0"/>
          </a:p>
        </p:txBody>
      </p:sp>
      <p:sp>
        <p:nvSpPr>
          <p:cNvPr id="3" name="Content Placeholder 2"/>
          <p:cNvSpPr>
            <a:spLocks noGrp="1"/>
          </p:cNvSpPr>
          <p:nvPr>
            <p:ph idx="1"/>
          </p:nvPr>
        </p:nvSpPr>
        <p:spPr/>
        <p:txBody>
          <a:bodyPr/>
          <a:lstStyle/>
          <a:p>
            <a:r>
              <a:rPr lang="fr-BE" dirty="0" smtClean="0">
                <a:hlinkClick r:id="rId2"/>
              </a:rPr>
              <a:t>https://www.youtube.com/watch?v=zchtjTwx9ok</a:t>
            </a:r>
            <a:r>
              <a:rPr lang="fr-BE" dirty="0" smtClean="0"/>
              <a:t> – </a:t>
            </a:r>
            <a:r>
              <a:rPr lang="fr-BE" dirty="0" err="1" smtClean="0"/>
              <a:t>friendly</a:t>
            </a:r>
            <a:r>
              <a:rPr lang="fr-BE" dirty="0" smtClean="0"/>
              <a:t> </a:t>
            </a:r>
            <a:r>
              <a:rPr lang="fr-BE" dirty="0" err="1" smtClean="0"/>
              <a:t>fascism</a:t>
            </a:r>
            <a:r>
              <a:rPr lang="fr-BE" dirty="0" smtClean="0"/>
              <a:t> by </a:t>
            </a:r>
            <a:r>
              <a:rPr lang="fr-BE" dirty="0" err="1" smtClean="0"/>
              <a:t>Consolidated</a:t>
            </a:r>
            <a:endParaRPr lang="fr-BE" dirty="0" smtClean="0"/>
          </a:p>
          <a:p>
            <a:r>
              <a:rPr lang="nl-BE" dirty="0" smtClean="0"/>
              <a:t>Greece: antifascists patrolling (8 min)</a:t>
            </a:r>
          </a:p>
          <a:p>
            <a:r>
              <a:rPr lang="nl-BE" dirty="0" smtClean="0"/>
              <a:t>Panorama: antifascistische selbsthilfe (10 min)</a:t>
            </a:r>
          </a:p>
          <a:p>
            <a:r>
              <a:rPr lang="nl-BE" dirty="0" smtClean="0"/>
              <a:t>Noam Chomsky on Hitler, Slavery and Stalinism (10 min)</a:t>
            </a:r>
          </a:p>
          <a:p>
            <a:r>
              <a:rPr lang="nl-BE" dirty="0" smtClean="0"/>
              <a:t>Noam Chomsky on Class War and Potential for Fascism</a:t>
            </a:r>
          </a:p>
          <a:p>
            <a:endParaRPr lang="nl-BE" dirty="0" smtClean="0"/>
          </a:p>
          <a:p>
            <a:endParaRPr lang="fr-BE" dirty="0" smtClean="0"/>
          </a:p>
          <a:p>
            <a:endParaRPr lang="fr-BE" dirty="0"/>
          </a:p>
        </p:txBody>
      </p:sp>
    </p:spTree>
    <p:extLst>
      <p:ext uri="{BB962C8B-B14F-4D97-AF65-F5344CB8AC3E}">
        <p14:creationId xmlns:p14="http://schemas.microsoft.com/office/powerpoint/2010/main" val="39692433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Questions /discussion:</a:t>
            </a:r>
            <a:endParaRPr lang="fr-BE" dirty="0"/>
          </a:p>
        </p:txBody>
      </p:sp>
      <p:sp>
        <p:nvSpPr>
          <p:cNvPr id="3" name="Content Placeholder 2"/>
          <p:cNvSpPr>
            <a:spLocks noGrp="1"/>
          </p:cNvSpPr>
          <p:nvPr>
            <p:ph idx="1"/>
          </p:nvPr>
        </p:nvSpPr>
        <p:spPr/>
        <p:txBody>
          <a:bodyPr>
            <a:normAutofit fontScale="55000" lnSpcReduction="20000"/>
          </a:bodyPr>
          <a:lstStyle/>
          <a:p>
            <a:r>
              <a:rPr lang="nl-BE" dirty="0" smtClean="0"/>
              <a:t>What is fascism?</a:t>
            </a:r>
          </a:p>
          <a:p>
            <a:r>
              <a:rPr lang="nl-BE" dirty="0" smtClean="0"/>
              <a:t>Who is a fascist?</a:t>
            </a:r>
          </a:p>
          <a:p>
            <a:r>
              <a:rPr lang="nl-BE" dirty="0" smtClean="0"/>
              <a:t>Personal experiences?</a:t>
            </a:r>
          </a:p>
          <a:p>
            <a:r>
              <a:rPr lang="nl-BE" dirty="0" smtClean="0"/>
              <a:t>Resistance? Freedom of speech? Repression and prohibition?</a:t>
            </a:r>
          </a:p>
          <a:p>
            <a:r>
              <a:rPr lang="nl-BE" dirty="0" smtClean="0"/>
              <a:t>Strategies to a future?</a:t>
            </a:r>
          </a:p>
          <a:p>
            <a:pPr lvl="1"/>
            <a:r>
              <a:rPr lang="nl-BE" dirty="0" smtClean="0"/>
              <a:t>‘the left’ =  ‘antifa’?</a:t>
            </a:r>
          </a:p>
          <a:p>
            <a:pPr lvl="1"/>
            <a:r>
              <a:rPr lang="nl-BE" dirty="0" smtClean="0"/>
              <a:t>In the streets? In parliament?</a:t>
            </a:r>
          </a:p>
          <a:p>
            <a:pPr lvl="1"/>
            <a:r>
              <a:rPr lang="nl-BE" dirty="0" smtClean="0"/>
              <a:t>Single issue or global struggle? Initiative/own agenda or defense?</a:t>
            </a:r>
          </a:p>
          <a:p>
            <a:pPr lvl="1"/>
            <a:r>
              <a:rPr lang="nl-BE" dirty="0" smtClean="0"/>
              <a:t>Local? Global?</a:t>
            </a:r>
          </a:p>
          <a:p>
            <a:pPr lvl="1"/>
            <a:r>
              <a:rPr lang="nl-BE" dirty="0"/>
              <a:t>Revolution? Evolution?</a:t>
            </a:r>
          </a:p>
          <a:p>
            <a:pPr lvl="1"/>
            <a:r>
              <a:rPr lang="nl-BE" dirty="0"/>
              <a:t>Social Defense?</a:t>
            </a:r>
          </a:p>
          <a:p>
            <a:pPr lvl="1"/>
            <a:r>
              <a:rPr lang="nl-BE" dirty="0"/>
              <a:t>...</a:t>
            </a:r>
            <a:endParaRPr lang="fr-BE" dirty="0"/>
          </a:p>
          <a:p>
            <a:pPr marL="457200" lvl="1" indent="0">
              <a:buNone/>
            </a:pPr>
            <a:endParaRPr lang="nl-BE" dirty="0" smtClean="0"/>
          </a:p>
          <a:p>
            <a:r>
              <a:rPr lang="nl-BE" dirty="0" smtClean="0"/>
              <a:t>Practical/usable tactics?</a:t>
            </a:r>
          </a:p>
          <a:p>
            <a:pPr lvl="1"/>
            <a:r>
              <a:rPr lang="nl-BE" dirty="0" smtClean="0"/>
              <a:t>Black block/autonomous organization</a:t>
            </a:r>
          </a:p>
          <a:p>
            <a:pPr lvl="1"/>
            <a:r>
              <a:rPr lang="nl-BE" dirty="0" smtClean="0"/>
              <a:t>Information, debates, books, social media</a:t>
            </a:r>
          </a:p>
          <a:p>
            <a:pPr lvl="1"/>
            <a:r>
              <a:rPr lang="nl-BE" dirty="0" smtClean="0"/>
              <a:t>...</a:t>
            </a:r>
          </a:p>
          <a:p>
            <a:pPr marL="457200" lvl="1" indent="0">
              <a:buNone/>
            </a:pPr>
            <a:endParaRPr lang="nl-BE" dirty="0" smtClean="0"/>
          </a:p>
        </p:txBody>
      </p:sp>
    </p:spTree>
    <p:extLst>
      <p:ext uri="{BB962C8B-B14F-4D97-AF65-F5344CB8AC3E}">
        <p14:creationId xmlns:p14="http://schemas.microsoft.com/office/powerpoint/2010/main" val="2188604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0"/>
            <a:ext cx="8640960" cy="6741368"/>
          </a:xfrm>
        </p:spPr>
        <p:txBody>
          <a:bodyPr>
            <a:normAutofit fontScale="25000" lnSpcReduction="20000"/>
          </a:bodyPr>
          <a:lstStyle/>
          <a:p>
            <a:pPr algn="l"/>
            <a:endParaRPr lang="en-US" sz="7100" dirty="0" smtClean="0">
              <a:solidFill>
                <a:schemeClr val="tx1"/>
              </a:solidFill>
              <a:hlinkClick r:id="rId2"/>
            </a:endParaRPr>
          </a:p>
          <a:p>
            <a:pPr algn="l"/>
            <a:r>
              <a:rPr lang="en-US" sz="7100" dirty="0" smtClean="0">
                <a:solidFill>
                  <a:schemeClr val="tx1"/>
                </a:solidFill>
                <a:hlinkClick r:id="rId2"/>
              </a:rPr>
              <a:t>Fascism</a:t>
            </a:r>
            <a:r>
              <a:rPr lang="en-US" sz="7100" dirty="0" smtClean="0">
                <a:solidFill>
                  <a:schemeClr val="tx1"/>
                </a:solidFill>
              </a:rPr>
              <a:t> </a:t>
            </a:r>
          </a:p>
          <a:p>
            <a:pPr algn="l"/>
            <a:r>
              <a:rPr lang="en-US" sz="7100" dirty="0">
                <a:solidFill>
                  <a:schemeClr val="tx1"/>
                </a:solidFill>
              </a:rPr>
              <a:t/>
            </a:r>
            <a:br>
              <a:rPr lang="en-US" sz="7100" dirty="0">
                <a:solidFill>
                  <a:schemeClr val="tx1"/>
                </a:solidFill>
              </a:rPr>
            </a:br>
            <a:r>
              <a:rPr lang="en-US" sz="7100" dirty="0">
                <a:solidFill>
                  <a:schemeClr val="tx1"/>
                </a:solidFill>
              </a:rPr>
              <a:t>The only official definition of Fascism comes from Benito Mussolini, the founder of fascism, in which he outlines three principles of a fascist philosophy. </a:t>
            </a:r>
            <a:endParaRPr lang="en-US" sz="7100" dirty="0" smtClean="0">
              <a:solidFill>
                <a:schemeClr val="tx1"/>
              </a:solidFill>
            </a:endParaRPr>
          </a:p>
          <a:p>
            <a:pPr algn="l"/>
            <a:r>
              <a:rPr lang="en-US" sz="7100" dirty="0">
                <a:solidFill>
                  <a:schemeClr val="tx1"/>
                </a:solidFill>
              </a:rPr>
              <a:t/>
            </a:r>
            <a:br>
              <a:rPr lang="en-US" sz="7100" dirty="0">
                <a:solidFill>
                  <a:schemeClr val="tx1"/>
                </a:solidFill>
              </a:rPr>
            </a:br>
            <a:r>
              <a:rPr lang="en-US" sz="7100" b="1" dirty="0">
                <a:solidFill>
                  <a:schemeClr val="tx1"/>
                </a:solidFill>
              </a:rPr>
              <a:t>1</a:t>
            </a:r>
            <a:r>
              <a:rPr lang="en-US" sz="7100" b="1" dirty="0" smtClean="0">
                <a:solidFill>
                  <a:schemeClr val="tx1"/>
                </a:solidFill>
              </a:rPr>
              <a:t>. "</a:t>
            </a:r>
            <a:r>
              <a:rPr lang="en-US" sz="7100" b="1" dirty="0">
                <a:solidFill>
                  <a:schemeClr val="tx1"/>
                </a:solidFill>
              </a:rPr>
              <a:t>Everything in the state". </a:t>
            </a:r>
            <a:endParaRPr lang="en-US" sz="7100" b="1" dirty="0" smtClean="0">
              <a:solidFill>
                <a:schemeClr val="tx1"/>
              </a:solidFill>
            </a:endParaRPr>
          </a:p>
          <a:p>
            <a:pPr algn="l"/>
            <a:r>
              <a:rPr lang="en-US" sz="7100" dirty="0" smtClean="0">
                <a:solidFill>
                  <a:schemeClr val="tx1"/>
                </a:solidFill>
              </a:rPr>
              <a:t>The </a:t>
            </a:r>
            <a:r>
              <a:rPr lang="en-US" sz="7100" dirty="0">
                <a:solidFill>
                  <a:schemeClr val="tx1"/>
                </a:solidFill>
              </a:rPr>
              <a:t>Government is supreme and the country is </a:t>
            </a:r>
            <a:r>
              <a:rPr lang="en-US" sz="7100" dirty="0" smtClean="0">
                <a:solidFill>
                  <a:schemeClr val="tx1"/>
                </a:solidFill>
              </a:rPr>
              <a:t>all-encompassing</a:t>
            </a:r>
            <a:r>
              <a:rPr lang="en-US" sz="7100" dirty="0">
                <a:solidFill>
                  <a:schemeClr val="tx1"/>
                </a:solidFill>
              </a:rPr>
              <a:t>, and all within it must conform to the ruling body, often a dictator. </a:t>
            </a:r>
            <a:endParaRPr lang="en-US" sz="7100" dirty="0" smtClean="0">
              <a:solidFill>
                <a:schemeClr val="tx1"/>
              </a:solidFill>
            </a:endParaRPr>
          </a:p>
          <a:p>
            <a:pPr algn="l"/>
            <a:r>
              <a:rPr lang="en-US" sz="7100" dirty="0">
                <a:solidFill>
                  <a:schemeClr val="tx1"/>
                </a:solidFill>
              </a:rPr>
              <a:t/>
            </a:r>
            <a:br>
              <a:rPr lang="en-US" sz="7100" dirty="0">
                <a:solidFill>
                  <a:schemeClr val="tx1"/>
                </a:solidFill>
              </a:rPr>
            </a:br>
            <a:r>
              <a:rPr lang="en-US" sz="7100" b="1" dirty="0">
                <a:solidFill>
                  <a:schemeClr val="tx1"/>
                </a:solidFill>
              </a:rPr>
              <a:t>2</a:t>
            </a:r>
            <a:r>
              <a:rPr lang="en-US" sz="7100" b="1" dirty="0" smtClean="0">
                <a:solidFill>
                  <a:schemeClr val="tx1"/>
                </a:solidFill>
              </a:rPr>
              <a:t>. "</a:t>
            </a:r>
            <a:r>
              <a:rPr lang="en-US" sz="7100" b="1" dirty="0">
                <a:solidFill>
                  <a:schemeClr val="tx1"/>
                </a:solidFill>
              </a:rPr>
              <a:t>Nothing outside the state". </a:t>
            </a:r>
            <a:endParaRPr lang="en-US" sz="7100" b="1" dirty="0" smtClean="0">
              <a:solidFill>
                <a:schemeClr val="tx1"/>
              </a:solidFill>
            </a:endParaRPr>
          </a:p>
          <a:p>
            <a:pPr algn="l"/>
            <a:r>
              <a:rPr lang="en-US" sz="7100" dirty="0" smtClean="0">
                <a:solidFill>
                  <a:schemeClr val="tx1"/>
                </a:solidFill>
              </a:rPr>
              <a:t>The </a:t>
            </a:r>
            <a:r>
              <a:rPr lang="en-US" sz="7100" dirty="0">
                <a:solidFill>
                  <a:schemeClr val="tx1"/>
                </a:solidFill>
              </a:rPr>
              <a:t>country must grow and the implied goal of any fascist nation is to rule the world, and have every human submit to the government. </a:t>
            </a:r>
            <a:endParaRPr lang="en-US" sz="7100" dirty="0" smtClean="0">
              <a:solidFill>
                <a:schemeClr val="tx1"/>
              </a:solidFill>
            </a:endParaRPr>
          </a:p>
          <a:p>
            <a:pPr algn="l"/>
            <a:r>
              <a:rPr lang="en-US" sz="7100" dirty="0">
                <a:solidFill>
                  <a:schemeClr val="tx1"/>
                </a:solidFill>
              </a:rPr>
              <a:t/>
            </a:r>
            <a:br>
              <a:rPr lang="en-US" sz="7100" dirty="0">
                <a:solidFill>
                  <a:schemeClr val="tx1"/>
                </a:solidFill>
              </a:rPr>
            </a:br>
            <a:r>
              <a:rPr lang="en-US" sz="7100" b="1" dirty="0">
                <a:solidFill>
                  <a:schemeClr val="tx1"/>
                </a:solidFill>
              </a:rPr>
              <a:t>3</a:t>
            </a:r>
            <a:r>
              <a:rPr lang="en-US" sz="7100" b="1" dirty="0" smtClean="0">
                <a:solidFill>
                  <a:schemeClr val="tx1"/>
                </a:solidFill>
              </a:rPr>
              <a:t>. "</a:t>
            </a:r>
            <a:r>
              <a:rPr lang="en-US" sz="7100" b="1" dirty="0">
                <a:solidFill>
                  <a:schemeClr val="tx1"/>
                </a:solidFill>
              </a:rPr>
              <a:t>Nothing against the state". </a:t>
            </a:r>
            <a:endParaRPr lang="en-US" sz="7100" b="1" dirty="0" smtClean="0">
              <a:solidFill>
                <a:schemeClr val="tx1"/>
              </a:solidFill>
            </a:endParaRPr>
          </a:p>
          <a:p>
            <a:pPr algn="l"/>
            <a:r>
              <a:rPr lang="en-US" sz="7100" dirty="0" smtClean="0">
                <a:solidFill>
                  <a:schemeClr val="tx1"/>
                </a:solidFill>
              </a:rPr>
              <a:t>Any </a:t>
            </a:r>
            <a:r>
              <a:rPr lang="en-US" sz="7100" dirty="0">
                <a:solidFill>
                  <a:schemeClr val="tx1"/>
                </a:solidFill>
              </a:rPr>
              <a:t>type of questioning the government is not to be tolerated. If you do not see things our way, you are wrong. If you do not agree with the government, you cannot be allowed to live and taint the minds of the rest of the good citizens. </a:t>
            </a:r>
            <a:endParaRPr lang="en-US" sz="7100" dirty="0" smtClean="0">
              <a:solidFill>
                <a:schemeClr val="tx1"/>
              </a:solidFill>
            </a:endParaRPr>
          </a:p>
          <a:p>
            <a:pPr algn="l"/>
            <a:endParaRPr lang="en-US" sz="7100" dirty="0">
              <a:solidFill>
                <a:schemeClr val="tx1"/>
              </a:solidFill>
            </a:endParaRPr>
          </a:p>
          <a:p>
            <a:r>
              <a:rPr lang="en-US" sz="7100" dirty="0" smtClean="0">
                <a:solidFill>
                  <a:schemeClr val="tx1"/>
                </a:solidFill>
              </a:rPr>
              <a:t>(</a:t>
            </a:r>
            <a:r>
              <a:rPr lang="en-US" sz="7200" dirty="0">
                <a:solidFill>
                  <a:schemeClr val="tx1"/>
                </a:solidFill>
              </a:rPr>
              <a:t>Goebbels gives a similar definition of what he calls Socialism: "To be a</a:t>
            </a:r>
          </a:p>
          <a:p>
            <a:r>
              <a:rPr lang="en-US" sz="7200" dirty="0">
                <a:solidFill>
                  <a:schemeClr val="tx1"/>
                </a:solidFill>
              </a:rPr>
              <a:t>socialist", he writes, "is to submit the </a:t>
            </a:r>
            <a:r>
              <a:rPr lang="en-US" sz="7200" dirty="0" smtClean="0">
                <a:solidFill>
                  <a:schemeClr val="tx1"/>
                </a:solidFill>
              </a:rPr>
              <a:t>‘I’ </a:t>
            </a:r>
            <a:r>
              <a:rPr lang="en-US" sz="7200" dirty="0">
                <a:solidFill>
                  <a:schemeClr val="tx1"/>
                </a:solidFill>
              </a:rPr>
              <a:t>to the </a:t>
            </a:r>
            <a:r>
              <a:rPr lang="en-US" sz="7200" dirty="0" smtClean="0">
                <a:solidFill>
                  <a:schemeClr val="tx1"/>
                </a:solidFill>
              </a:rPr>
              <a:t>‘thou’; </a:t>
            </a:r>
            <a:r>
              <a:rPr lang="en-US" sz="7200" dirty="0">
                <a:solidFill>
                  <a:schemeClr val="tx1"/>
                </a:solidFill>
              </a:rPr>
              <a:t>socialism is sacrificing</a:t>
            </a:r>
          </a:p>
          <a:p>
            <a:r>
              <a:rPr lang="en-US" sz="7200" dirty="0">
                <a:solidFill>
                  <a:schemeClr val="tx1"/>
                </a:solidFill>
              </a:rPr>
              <a:t>the individual to the whole."</a:t>
            </a:r>
            <a:r>
              <a:rPr lang="en-US" sz="7200" dirty="0" smtClean="0">
                <a:solidFill>
                  <a:schemeClr val="tx1"/>
                </a:solidFill>
              </a:rPr>
              <a:t>2</a:t>
            </a:r>
          </a:p>
          <a:p>
            <a:r>
              <a:rPr lang="en-US" sz="7200" dirty="0" smtClean="0">
                <a:solidFill>
                  <a:schemeClr val="tx1"/>
                </a:solidFill>
              </a:rPr>
              <a:t>(What he really meant was ‘bolshevism’, not socialism.)</a:t>
            </a:r>
          </a:p>
          <a:p>
            <a:pPr algn="l"/>
            <a:endParaRPr lang="fr-BE" dirty="0">
              <a:solidFill>
                <a:schemeClr val="tx1"/>
              </a:solidFill>
            </a:endParaRPr>
          </a:p>
        </p:txBody>
      </p:sp>
    </p:spTree>
    <p:extLst>
      <p:ext uri="{BB962C8B-B14F-4D97-AF65-F5344CB8AC3E}">
        <p14:creationId xmlns:p14="http://schemas.microsoft.com/office/powerpoint/2010/main" val="569128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dirty="0" smtClean="0"/>
              <a:t>http://www.merriam-webster.com/dictionary/fascism</a:t>
            </a:r>
            <a:endParaRPr lang="fr-BE" dirty="0"/>
          </a:p>
        </p:txBody>
      </p:sp>
      <p:sp>
        <p:nvSpPr>
          <p:cNvPr id="3" name="Content Placeholder 2"/>
          <p:cNvSpPr>
            <a:spLocks noGrp="1"/>
          </p:cNvSpPr>
          <p:nvPr>
            <p:ph idx="1"/>
          </p:nvPr>
        </p:nvSpPr>
        <p:spPr/>
        <p:txBody>
          <a:bodyPr>
            <a:normAutofit fontScale="70000" lnSpcReduction="20000"/>
          </a:bodyPr>
          <a:lstStyle/>
          <a:p>
            <a:r>
              <a:rPr lang="en-US" b="1" dirty="0" smtClean="0"/>
              <a:t>fascism</a:t>
            </a:r>
          </a:p>
          <a:p>
            <a:r>
              <a:rPr lang="en-US" dirty="0" smtClean="0">
                <a:effectLst/>
              </a:rPr>
              <a:t>: a way of organizing a society in which a government ruled by a dictator controls the lives of the people and in which people are not allowed to disagree with the government</a:t>
            </a:r>
          </a:p>
          <a:p>
            <a:r>
              <a:rPr lang="en-US" dirty="0" smtClean="0">
                <a:effectLst/>
              </a:rPr>
              <a:t>: very harsh control or authority</a:t>
            </a:r>
          </a:p>
          <a:p>
            <a:endParaRPr lang="en-US" dirty="0" smtClean="0"/>
          </a:p>
          <a:p>
            <a:r>
              <a:rPr lang="en-US" b="1" dirty="0" smtClean="0"/>
              <a:t>Full Definition of </a:t>
            </a:r>
            <a:r>
              <a:rPr lang="en-US" b="1" i="1" dirty="0" smtClean="0"/>
              <a:t>FASCISM</a:t>
            </a:r>
            <a:endParaRPr lang="en-US" b="1" dirty="0" smtClean="0"/>
          </a:p>
          <a:p>
            <a:r>
              <a:rPr lang="en-US" dirty="0" smtClean="0"/>
              <a:t>1</a:t>
            </a:r>
            <a:r>
              <a:rPr lang="en-US" b="1" dirty="0" smtClean="0"/>
              <a:t>:</a:t>
            </a:r>
            <a:r>
              <a:rPr lang="en-US" dirty="0" smtClean="0"/>
              <a:t>  a political philosophy, movement, or regime (as that of the </a:t>
            </a:r>
            <a:r>
              <a:rPr lang="en-US" dirty="0" err="1" smtClean="0"/>
              <a:t>Fascisti</a:t>
            </a:r>
            <a:r>
              <a:rPr lang="en-US" dirty="0" smtClean="0"/>
              <a:t>) that exalts nation and often race above the individual and that stands for a centralized </a:t>
            </a:r>
            <a:r>
              <a:rPr lang="en-US" dirty="0" smtClean="0">
                <a:hlinkClick r:id="rId2"/>
              </a:rPr>
              <a:t>autocratic</a:t>
            </a:r>
            <a:r>
              <a:rPr lang="en-US" dirty="0" smtClean="0"/>
              <a:t> government headed by a </a:t>
            </a:r>
            <a:r>
              <a:rPr lang="en-US" dirty="0" smtClean="0">
                <a:hlinkClick r:id="rId3"/>
              </a:rPr>
              <a:t>dictatorial</a:t>
            </a:r>
            <a:r>
              <a:rPr lang="en-US" dirty="0" smtClean="0"/>
              <a:t> leader, severe economic and social regimentation, and forcible suppression of opposition </a:t>
            </a:r>
          </a:p>
          <a:p>
            <a:r>
              <a:rPr lang="en-US" dirty="0" smtClean="0"/>
              <a:t>2</a:t>
            </a:r>
            <a:r>
              <a:rPr lang="en-US" b="1" dirty="0" smtClean="0"/>
              <a:t>:</a:t>
            </a:r>
            <a:r>
              <a:rPr lang="en-US" dirty="0" smtClean="0"/>
              <a:t>  a tendency toward or actual exercise of strong autocratic or dictatorial control &lt;early instances of army </a:t>
            </a:r>
            <a:r>
              <a:rPr lang="en-US" i="1" dirty="0" smtClean="0"/>
              <a:t>fascism</a:t>
            </a:r>
            <a:r>
              <a:rPr lang="en-US" dirty="0" smtClean="0"/>
              <a:t> and brutality — J. W. Aldridge&gt; </a:t>
            </a:r>
          </a:p>
          <a:p>
            <a:endParaRPr lang="fr-BE" dirty="0"/>
          </a:p>
        </p:txBody>
      </p:sp>
    </p:spTree>
    <p:extLst>
      <p:ext uri="{BB962C8B-B14F-4D97-AF65-F5344CB8AC3E}">
        <p14:creationId xmlns:p14="http://schemas.microsoft.com/office/powerpoint/2010/main" val="2608093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70000" lnSpcReduction="20000"/>
          </a:bodyPr>
          <a:lstStyle/>
          <a:p>
            <a:pPr marL="0" indent="0">
              <a:buNone/>
            </a:pPr>
            <a:r>
              <a:rPr lang="en-US" dirty="0" smtClean="0">
                <a:latin typeface="Times New Roman" panose="02020603050405020304" pitchFamily="18" charset="0"/>
                <a:cs typeface="Times New Roman" panose="02020603050405020304" pitchFamily="18" charset="0"/>
              </a:rPr>
              <a:t>Friendly Fascism - by Bertram Gross - quote</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"Don't think that modern fascists are like Hitler or Mussolini. </a:t>
            </a:r>
          </a:p>
          <a:p>
            <a:pPr marL="0" indent="0">
              <a:buNone/>
            </a:pPr>
            <a:r>
              <a:rPr lang="en-US" dirty="0" smtClean="0">
                <a:latin typeface="Times New Roman" panose="02020603050405020304" pitchFamily="18" charset="0"/>
                <a:cs typeface="Times New Roman" panose="02020603050405020304" pitchFamily="18" charset="0"/>
              </a:rPr>
              <a:t>Today's Big Government-Big Business tyrants are just as willing to use violence. But they do it more efficiently than the old-time fascists-- with higher tech and lower costs to them. </a:t>
            </a:r>
          </a:p>
          <a:p>
            <a:pPr marL="0" indent="0">
              <a:buNone/>
            </a:pPr>
            <a:r>
              <a:rPr lang="en-US" dirty="0" smtClean="0">
                <a:latin typeface="Times New Roman" panose="02020603050405020304" pitchFamily="18" charset="0"/>
                <a:cs typeface="Times New Roman" panose="02020603050405020304" pitchFamily="18" charset="0"/>
              </a:rPr>
              <a:t>They have the best looks, politicians, celebrities, and control mechanisms that money can buy. Yes, their own conscience tells them that true democracy would be nice. But suppressing their conscience, they undermine the rights of the working and middle classes. </a:t>
            </a:r>
          </a:p>
          <a:p>
            <a:pPr marL="0" indent="0">
              <a:buNone/>
            </a:pPr>
            <a:r>
              <a:rPr lang="en-US" dirty="0" smtClean="0">
                <a:latin typeface="Times New Roman" panose="02020603050405020304" pitchFamily="18" charset="0"/>
                <a:cs typeface="Times New Roman" panose="02020603050405020304" pitchFamily="18" charset="0"/>
              </a:rPr>
              <a:t>Their operating principle is "Might, Money, Male, Murder-- and also White--Make Right." They wreck the environment. They fool you, rule you, use you, abuse you--and make you like it. They divide you by race, sex, class, and nationality. But they fear the power of the powerless. They're afraid of what you could do if you get off the boob tube and drugs, out of the night clubs and cut-throat competition--and work with others for equal rights."</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hlinkClick r:id="rId2"/>
              </a:rPr>
              <a:t>http://www.thirdworldtraveler.com</a:t>
            </a:r>
            <a:r>
              <a:rPr lang="en-US" dirty="0" smtClean="0">
                <a:latin typeface="Times New Roman" panose="02020603050405020304" pitchFamily="18" charset="0"/>
                <a:cs typeface="Times New Roman" panose="02020603050405020304" pitchFamily="18" charset="0"/>
              </a:rPr>
              <a:t> /</a:t>
            </a:r>
            <a:endParaRPr lang="fr-B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8920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dirty="0"/>
              <a:t>https://libcom.org/library/fascism-anti-fascism-gilles-dauve-jean-barrot</a:t>
            </a:r>
          </a:p>
        </p:txBody>
      </p:sp>
      <p:sp>
        <p:nvSpPr>
          <p:cNvPr id="3" name="Content Placeholder 2"/>
          <p:cNvSpPr>
            <a:spLocks noGrp="1"/>
          </p:cNvSpPr>
          <p:nvPr>
            <p:ph idx="1"/>
          </p:nvPr>
        </p:nvSpPr>
        <p:spPr/>
        <p:txBody>
          <a:bodyPr>
            <a:normAutofit lnSpcReduction="10000"/>
          </a:bodyPr>
          <a:lstStyle/>
          <a:p>
            <a:r>
              <a:rPr lang="nl-BE" sz="2200" dirty="0" smtClean="0"/>
              <a:t>Psychological explanations </a:t>
            </a:r>
          </a:p>
          <a:p>
            <a:pPr marL="0" indent="0">
              <a:buNone/>
            </a:pPr>
            <a:r>
              <a:rPr lang="nl-BE" sz="2200" dirty="0" smtClean="0"/>
              <a:t>(bourgeois/liberal focus)</a:t>
            </a:r>
          </a:p>
          <a:p>
            <a:r>
              <a:rPr lang="nl-BE" sz="2200" dirty="0" smtClean="0"/>
              <a:t>Instrument of big business</a:t>
            </a:r>
          </a:p>
          <a:p>
            <a:pPr marL="0" indent="0">
              <a:buNone/>
            </a:pPr>
            <a:r>
              <a:rPr lang="nl-BE" sz="2200" dirty="0"/>
              <a:t>(marxist focus)</a:t>
            </a:r>
          </a:p>
          <a:p>
            <a:r>
              <a:rPr lang="nl-BE" dirty="0" smtClean="0"/>
              <a:t>Fascism as product of a double failure:</a:t>
            </a:r>
          </a:p>
          <a:p>
            <a:pPr>
              <a:buFontTx/>
              <a:buChar char="-"/>
            </a:pPr>
            <a:r>
              <a:rPr lang="nl-BE" dirty="0" smtClean="0"/>
              <a:t>Defeat of the revolutionaries  who were crushed by social democrats [and marxists] and their liberal allies.</a:t>
            </a:r>
          </a:p>
          <a:p>
            <a:pPr>
              <a:buFontTx/>
              <a:buChar char="-"/>
            </a:pPr>
            <a:r>
              <a:rPr lang="nl-BE" dirty="0" smtClean="0"/>
              <a:t>Failure of those liberals and social democrats to manage capital effectively.</a:t>
            </a:r>
          </a:p>
          <a:p>
            <a:endParaRPr lang="nl-BE" dirty="0" smtClean="0"/>
          </a:p>
        </p:txBody>
      </p:sp>
    </p:spTree>
    <p:extLst>
      <p:ext uri="{BB962C8B-B14F-4D97-AF65-F5344CB8AC3E}">
        <p14:creationId xmlns:p14="http://schemas.microsoft.com/office/powerpoint/2010/main" val="1606561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nl-BE" dirty="0" smtClean="0"/>
              <a:t>Gilles Dauvé</a:t>
            </a:r>
            <a:endParaRPr lang="fr-BE" dirty="0"/>
          </a:p>
        </p:txBody>
      </p:sp>
      <p:sp>
        <p:nvSpPr>
          <p:cNvPr id="3" name="Content Placeholder 2"/>
          <p:cNvSpPr>
            <a:spLocks noGrp="1"/>
          </p:cNvSpPr>
          <p:nvPr>
            <p:ph idx="1"/>
          </p:nvPr>
        </p:nvSpPr>
        <p:spPr>
          <a:xfrm>
            <a:off x="457200" y="980728"/>
            <a:ext cx="8229600" cy="5145435"/>
          </a:xfrm>
        </p:spPr>
        <p:txBody>
          <a:bodyPr>
            <a:noAutofit/>
          </a:bodyPr>
          <a:lstStyle/>
          <a:p>
            <a:pPr marL="0" indent="0">
              <a:buNone/>
            </a:pPr>
            <a:r>
              <a:rPr lang="en-US" sz="1400" dirty="0"/>
              <a:t>Fascism was a solution to a crisis of the State during the transition to the total domination of Capital over society. </a:t>
            </a:r>
            <a:br>
              <a:rPr lang="en-US" sz="1400" dirty="0"/>
            </a:br>
            <a:r>
              <a:rPr lang="en-US" sz="1400" dirty="0"/>
              <a:t/>
            </a:r>
            <a:br>
              <a:rPr lang="en-US" sz="1400" dirty="0"/>
            </a:br>
            <a:r>
              <a:rPr lang="en-US" sz="1400" dirty="0"/>
              <a:t>[...] </a:t>
            </a:r>
            <a:br>
              <a:rPr lang="en-US" sz="1400" dirty="0"/>
            </a:br>
            <a:r>
              <a:rPr lang="en-US" sz="1400" dirty="0"/>
              <a:t/>
            </a:r>
            <a:br>
              <a:rPr lang="en-US" sz="1400" dirty="0"/>
            </a:br>
            <a:r>
              <a:rPr lang="en-US" sz="1400" dirty="0"/>
              <a:t>The bourgeoisie actually borrowed the name "fascism" from workers' organizations in Italy which often called themselves "fasces". It's significant that fascism defined itself first as a form of </a:t>
            </a:r>
            <a:r>
              <a:rPr lang="en-US" sz="1400" dirty="0" err="1"/>
              <a:t>organisation</a:t>
            </a:r>
            <a:r>
              <a:rPr lang="en-US" sz="1400" dirty="0"/>
              <a:t> and not as a program. Its only program was to unite everyone into fasces, to force together all the elements making up society. </a:t>
            </a:r>
            <a:br>
              <a:rPr lang="en-US" sz="1400" dirty="0"/>
            </a:br>
            <a:r>
              <a:rPr lang="en-US" sz="1400" dirty="0"/>
              <a:t/>
            </a:r>
            <a:br>
              <a:rPr lang="en-US" sz="1400" dirty="0"/>
            </a:br>
            <a:r>
              <a:rPr lang="en-US" sz="1400" dirty="0"/>
              <a:t>[...]</a:t>
            </a:r>
            <a:br>
              <a:rPr lang="en-US" sz="1400" dirty="0"/>
            </a:br>
            <a:r>
              <a:rPr lang="en-US" sz="1400" dirty="0"/>
              <a:t/>
            </a:r>
            <a:br>
              <a:rPr lang="en-US" sz="1400" dirty="0"/>
            </a:br>
            <a:r>
              <a:rPr lang="en-US" sz="1400" dirty="0"/>
              <a:t>Dictatorship is not a weapon of Capital, but rather a tendency of Capital which materializes whenever necessary. To return to parliamentary democracy after a period of dictatorship, as in Germany after 1945, signifies only that dictatorship is useless (until the next time) for integrating the masses into the State. We are not denying that democracy assures a gentler exploitation than dictatorship: anyone would rather be exploited like a Swede than like a Brazilian. But do we have a CHOICE? Democracy will transform itself into dictatorship as soon as it is necessary. The State can have only one function which it can fulfil either democratically or dictatorially. One might prefer the first mode to the second, but one cannot bend the State to force it to remain democratic. The political forms which Capital gives itself do not depend on the action of the working class any more than they depend on the intentions of the bourgeoisie. The Weimar Republic capitulated before Hitler, in fact it welcomed him with open arms. And the Popular Front in France did not "prevent fascism" because France in 1936 did not need to unify its Capital or reduce its middle classes. Such transformations do not require any political choice on the part of the proletariat.</a:t>
            </a:r>
            <a:endParaRPr lang="fr-BE" sz="1400" dirty="0"/>
          </a:p>
        </p:txBody>
      </p:sp>
    </p:spTree>
    <p:extLst>
      <p:ext uri="{BB962C8B-B14F-4D97-AF65-F5344CB8AC3E}">
        <p14:creationId xmlns:p14="http://schemas.microsoft.com/office/powerpoint/2010/main" val="3270906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smtClean="0"/>
              <a:t>Bordiga</a:t>
            </a:r>
            <a:endParaRPr lang="fr-BE" dirty="0"/>
          </a:p>
        </p:txBody>
      </p:sp>
      <p:sp>
        <p:nvSpPr>
          <p:cNvPr id="3" name="Content Placeholder 2"/>
          <p:cNvSpPr>
            <a:spLocks noGrp="1"/>
          </p:cNvSpPr>
          <p:nvPr>
            <p:ph idx="1"/>
          </p:nvPr>
        </p:nvSpPr>
        <p:spPr/>
        <p:txBody>
          <a:bodyPr/>
          <a:lstStyle/>
          <a:p>
            <a:pPr marL="0" indent="0">
              <a:buNone/>
            </a:pPr>
            <a:r>
              <a:rPr lang="nl-BE" dirty="0" smtClean="0"/>
              <a:t>“Fascism steals from the proletariat its secret: organisation. [...] Liberalism is all ideology with no organisation; fascism is all organisation with no ideology.”</a:t>
            </a:r>
            <a:endParaRPr lang="fr-BE" dirty="0"/>
          </a:p>
        </p:txBody>
      </p:sp>
    </p:spTree>
    <p:extLst>
      <p:ext uri="{BB962C8B-B14F-4D97-AF65-F5344CB8AC3E}">
        <p14:creationId xmlns:p14="http://schemas.microsoft.com/office/powerpoint/2010/main" val="1871842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nl-BE" dirty="0" smtClean="0"/>
              <a:t>Dauvé</a:t>
            </a:r>
            <a:endParaRPr lang="fr-BE" dirty="0"/>
          </a:p>
        </p:txBody>
      </p:sp>
      <p:sp>
        <p:nvSpPr>
          <p:cNvPr id="3" name="Content Placeholder 2"/>
          <p:cNvSpPr>
            <a:spLocks noGrp="1"/>
          </p:cNvSpPr>
          <p:nvPr>
            <p:ph idx="1"/>
          </p:nvPr>
        </p:nvSpPr>
        <p:spPr>
          <a:xfrm>
            <a:off x="457200" y="764704"/>
            <a:ext cx="8507288" cy="5976664"/>
          </a:xfrm>
        </p:spPr>
        <p:txBody>
          <a:bodyPr>
            <a:normAutofit fontScale="40000" lnSpcReduction="20000"/>
          </a:bodyPr>
          <a:lstStyle/>
          <a:p>
            <a:pPr marL="0" indent="0">
              <a:buNone/>
            </a:pPr>
            <a:r>
              <a:rPr lang="en-US" sz="4500" dirty="0"/>
              <a:t>Whether it admits it or not, antifascism has become the necessary form of both working class and capitalist reformism. Antifascism unites the two by claiming to represent the true ideal of the bourgeois revolution betrayed by Capital. Democracy is conceived as an element of socialism, an element already present in our society. Socialism is envisaged as total democracy. The struggle for socialism would consist of winning more and more democratic rights within the framework of capitalism. With the help of the fascist scapegoat, democratic gradualism is </a:t>
            </a:r>
            <a:r>
              <a:rPr lang="en-US" sz="4500" dirty="0" err="1"/>
              <a:t>revitalised</a:t>
            </a:r>
            <a:r>
              <a:rPr lang="en-US" sz="4500" dirty="0"/>
              <a:t>. </a:t>
            </a:r>
            <a:r>
              <a:rPr lang="en-US" sz="4500" u="sng" dirty="0"/>
              <a:t>Fascism and antifascism have the same origin and the same program, but the former claimed to go beyond Capital and classes, while the latter tries to attain the "true" bourgeois democracy which is endlessly perfectible through the addition of stronger and stronger doses of democracy. In reality, bourgeois democracy is a stage in the taking of power by Capital, and its extension into the 20th century has resulted in the increasing isolation of individuals.</a:t>
            </a:r>
            <a:r>
              <a:rPr lang="en-US" sz="4500" dirty="0"/>
              <a:t> Born as the illusory solution to the problem of the separation of human activity and society, democracy will never be able to resolve the problem of the most separated society in the whole of history. </a:t>
            </a:r>
            <a:r>
              <a:rPr lang="en-US" sz="4500" u="sng" dirty="0"/>
              <a:t>Antifascism will always end in increasing totalitarianism. Its fight for a "democratic" State will end in strengthening the State.</a:t>
            </a:r>
          </a:p>
          <a:p>
            <a:pPr marL="0" indent="0">
              <a:buNone/>
            </a:pPr>
            <a:r>
              <a:rPr lang="en-US" sz="4500" dirty="0"/>
              <a:t>For various reasons, the revolutionary analyses of fascism and antifascism, and in particular the analysis of the Spanish Civil War which is a more complex example, are ignored, misunderstood, or regularly distorted. At best, they are considered as an idealist perspective; at worst, as an indirect support of fascism. Note, they say how the PCI helped Mussolini by refusing to take fascism seriously, and especially by not allying itself with the democratic forces; or how the KPD allowed Hitler to come to power while treating the SPD as the principal enemy. In Spain, on the contrary, one has an example of resolute antifascist struggle, which might have succeeded if it </a:t>
            </a:r>
            <a:r>
              <a:rPr lang="en-US" sz="4500" dirty="0" smtClean="0"/>
              <a:t>hadn't been </a:t>
            </a:r>
            <a:r>
              <a:rPr lang="en-US" sz="4500" dirty="0"/>
              <a:t>for the deficiencies of the Stalinists - socialists - anarchists (cross out the appropriate names). These statements are based on a distortion of the facts.</a:t>
            </a:r>
          </a:p>
          <a:p>
            <a:pPr marL="0" indent="0">
              <a:buNone/>
            </a:pPr>
            <a:endParaRPr lang="fr-BE" dirty="0"/>
          </a:p>
        </p:txBody>
      </p:sp>
    </p:spTree>
    <p:extLst>
      <p:ext uri="{BB962C8B-B14F-4D97-AF65-F5344CB8AC3E}">
        <p14:creationId xmlns:p14="http://schemas.microsoft.com/office/powerpoint/2010/main" val="2474001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2626</Words>
  <Application>Microsoft Office PowerPoint</Application>
  <PresentationFormat>On-screen Show (4:3)</PresentationFormat>
  <Paragraphs>224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“(Extreme-)right”-fascism information &amp; discussion</vt:lpstr>
      <vt:lpstr>Definitions: </vt:lpstr>
      <vt:lpstr>PowerPoint Presentation</vt:lpstr>
      <vt:lpstr>http://www.merriam-webster.com/dictionary/fascism</vt:lpstr>
      <vt:lpstr>PowerPoint Presentation</vt:lpstr>
      <vt:lpstr>https://libcom.org/library/fascism-anti-fascism-gilles-dauve-jean-barrot</vt:lpstr>
      <vt:lpstr>Gilles Dauvé</vt:lpstr>
      <vt:lpstr>Bordiga</vt:lpstr>
      <vt:lpstr>Dauvé</vt:lpstr>
      <vt:lpstr>  (Bertram Gross):  Friendly Fascism - The new face of power in America  </vt:lpstr>
      <vt:lpstr>George Orwell </vt:lpstr>
      <vt:lpstr>http://livingeconomiesforum.org/1997/PKortenUNcorporate</vt:lpstr>
      <vt:lpstr>http://www.verdant.net/corphist.htm</vt:lpstr>
      <vt:lpstr>PowerPoint Presentation</vt:lpstr>
      <vt:lpstr>Wilhelm Reich:  Mass-psychology of fascism</vt:lpstr>
      <vt:lpstr>REICH: Table of contents</vt:lpstr>
      <vt:lpstr>PowerPoint Presentation</vt:lpstr>
      <vt:lpstr>Erich Fromm: Fear of Freedom</vt:lpstr>
      <vt:lpstr>WORDS, WORDS, WORDS</vt:lpstr>
      <vt:lpstr>Historic fundamental elements:  </vt:lpstr>
      <vt:lpstr>Media Interlude</vt:lpstr>
      <vt:lpstr>Questions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fascism  The only official definition of Fascism comes from Benito Mussolini, the founder of fascism, in which he outlines three principles of a fascist philosophy.  1."Everything in the state". The Government is supreme and the country is all-encompasing, and all within it must conform to the ruling body, often a dictator.  2."Nothing outside the state". The country must grow and the implied goal of any fascist nation is to rule the world, and have every human submit to the government.  3."Nothing against the state". Any type of questioning the government is not to be tolerated. If you do not see things our way, you are wrong. If you do not agree with the government, you cannot be allowed to live and taint the minds of the rest of the good citizens.  The use of militarism was implied only as a means to accomplish one of the three above principles, mainly to keep the people and rest of the world in line. Fascist countries are known for their harmony and lack of internal strife. There are no conflicting parties or elections in fascist countries.  Nazi Germany was extreme Fascism, better examples of fascist countries were Mussolini's Italy, Iraq, Iran, and many middle eastern countries.   Look it up people, I'm not wrong.  by Gary August 05, 2004</dc:title>
  <dc:creator>EliteBook</dc:creator>
  <cp:lastModifiedBy>EliteBook</cp:lastModifiedBy>
  <cp:revision>31</cp:revision>
  <dcterms:created xsi:type="dcterms:W3CDTF">2015-11-15T12:35:07Z</dcterms:created>
  <dcterms:modified xsi:type="dcterms:W3CDTF">2016-02-28T11:42:45Z</dcterms:modified>
</cp:coreProperties>
</file>